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02" r:id="rId4"/>
  </p:sldMasterIdLst>
  <p:notesMasterIdLst>
    <p:notesMasterId r:id="rId39"/>
  </p:notesMasterIdLst>
  <p:handoutMasterIdLst>
    <p:handoutMasterId r:id="rId40"/>
  </p:handoutMasterIdLst>
  <p:sldIdLst>
    <p:sldId id="256" r:id="rId5"/>
    <p:sldId id="257" r:id="rId6"/>
    <p:sldId id="258" r:id="rId7"/>
    <p:sldId id="259" r:id="rId8"/>
    <p:sldId id="261" r:id="rId9"/>
    <p:sldId id="260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287" r:id="rId36"/>
    <p:sldId id="288" r:id="rId37"/>
    <p:sldId id="289" r:id="rId38"/>
  </p:sldIdLst>
  <p:sldSz cx="9144000" cy="6858000" type="screen4x3"/>
  <p:notesSz cx="6858000" cy="9144000"/>
  <p:defaultTextStyle>
    <a:defPPr>
      <a:defRPr lang="en-US"/>
    </a:defPPr>
    <a:lvl1pPr marL="0" algn="l" defTabSz="914377" rtl="0" eaLnBrk="1" latinLnBrk="0" hangingPunct="1">
      <a:defRPr sz="1867" kern="1200">
        <a:solidFill>
          <a:schemeClr val="tx1"/>
        </a:solidFill>
        <a:latin typeface="+mn-lt"/>
        <a:ea typeface="+mn-ea"/>
        <a:cs typeface="+mn-cs"/>
      </a:defRPr>
    </a:lvl1pPr>
    <a:lvl2pPr marL="457189" algn="l" defTabSz="914377" rtl="0" eaLnBrk="1" latinLnBrk="0" hangingPunct="1">
      <a:defRPr sz="1867" kern="1200">
        <a:solidFill>
          <a:schemeClr val="tx1"/>
        </a:solidFill>
        <a:latin typeface="+mn-lt"/>
        <a:ea typeface="+mn-ea"/>
        <a:cs typeface="+mn-cs"/>
      </a:defRPr>
    </a:lvl2pPr>
    <a:lvl3pPr marL="914377" algn="l" defTabSz="914377" rtl="0" eaLnBrk="1" latinLnBrk="0" hangingPunct="1">
      <a:defRPr sz="1867" kern="1200">
        <a:solidFill>
          <a:schemeClr val="tx1"/>
        </a:solidFill>
        <a:latin typeface="+mn-lt"/>
        <a:ea typeface="+mn-ea"/>
        <a:cs typeface="+mn-cs"/>
      </a:defRPr>
    </a:lvl3pPr>
    <a:lvl4pPr marL="1371566" algn="l" defTabSz="914377" rtl="0" eaLnBrk="1" latinLnBrk="0" hangingPunct="1">
      <a:defRPr sz="1867" kern="1200">
        <a:solidFill>
          <a:schemeClr val="tx1"/>
        </a:solidFill>
        <a:latin typeface="+mn-lt"/>
        <a:ea typeface="+mn-ea"/>
        <a:cs typeface="+mn-cs"/>
      </a:defRPr>
    </a:lvl4pPr>
    <a:lvl5pPr marL="1828754" algn="l" defTabSz="914377" rtl="0" eaLnBrk="1" latinLnBrk="0" hangingPunct="1">
      <a:defRPr sz="1867" kern="1200">
        <a:solidFill>
          <a:schemeClr val="tx1"/>
        </a:solidFill>
        <a:latin typeface="+mn-lt"/>
        <a:ea typeface="+mn-ea"/>
        <a:cs typeface="+mn-cs"/>
      </a:defRPr>
    </a:lvl5pPr>
    <a:lvl6pPr marL="2285943" algn="l" defTabSz="914377" rtl="0" eaLnBrk="1" latinLnBrk="0" hangingPunct="1">
      <a:defRPr sz="1867" kern="1200">
        <a:solidFill>
          <a:schemeClr val="tx1"/>
        </a:solidFill>
        <a:latin typeface="+mn-lt"/>
        <a:ea typeface="+mn-ea"/>
        <a:cs typeface="+mn-cs"/>
      </a:defRPr>
    </a:lvl6pPr>
    <a:lvl7pPr marL="2743131" algn="l" defTabSz="914377" rtl="0" eaLnBrk="1" latinLnBrk="0" hangingPunct="1">
      <a:defRPr sz="1867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914377" rtl="0" eaLnBrk="1" latinLnBrk="0" hangingPunct="1">
      <a:defRPr sz="1867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914377" rtl="0" eaLnBrk="1" latinLnBrk="0" hangingPunct="1">
      <a:defRPr sz="186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3D0"/>
    <a:srgbClr val="AA4643"/>
    <a:srgbClr val="0A545E"/>
    <a:srgbClr val="552369"/>
    <a:srgbClr val="50BAA2"/>
    <a:srgbClr val="A7DDD1"/>
    <a:srgbClr val="49B3B3"/>
    <a:srgbClr val="993257"/>
    <a:srgbClr val="FFBB00"/>
    <a:srgbClr val="92AA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86" autoAdjust="0"/>
    <p:restoredTop sz="95535"/>
  </p:normalViewPr>
  <p:slideViewPr>
    <p:cSldViewPr snapToGrid="0" snapToObjects="1">
      <p:cViewPr varScale="1">
        <p:scale>
          <a:sx n="75" d="100"/>
          <a:sy n="75" d="100"/>
        </p:scale>
        <p:origin x="1328" y="7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85" d="100"/>
        <a:sy n="85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 showGuides="1">
      <p:cViewPr varScale="1">
        <p:scale>
          <a:sx n="97" d="100"/>
          <a:sy n="97" d="100"/>
        </p:scale>
        <p:origin x="4328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>
              <a:latin typeface="Arial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1F0843-BAE5-3545-8786-86DC69A5A54F}" type="datetimeFigureOut">
              <a:rPr lang="en-US" smtClean="0">
                <a:latin typeface="Arial" charset="0"/>
              </a:rPr>
              <a:t>10/7/2022</a:t>
            </a:fld>
            <a:endParaRPr lang="en-US" dirty="0">
              <a:latin typeface="Arial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46CEF1-3ACE-4F4C-B982-BC783C012426}" type="slidenum">
              <a:rPr lang="en-US" smtClean="0">
                <a:latin typeface="Arial" charset="0"/>
              </a:rPr>
              <a:t>‹Nr.›</a:t>
            </a:fld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9029485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Arial" charset="0"/>
              </a:defRPr>
            </a:lvl1pPr>
          </a:lstStyle>
          <a:p>
            <a:fld id="{D22CCE29-9CB3-9A44-B773-7E3C80E5CE51}" type="datetimeFigureOut">
              <a:rPr lang="en-US" smtClean="0"/>
              <a:pPr/>
              <a:t>10/7/2022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Arial" charset="0"/>
              </a:defRPr>
            </a:lvl1pPr>
          </a:lstStyle>
          <a:p>
            <a:fld id="{7CAB2531-B7A9-1A4D-9CE2-792BAF7DC720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8165105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377" rtl="0" eaLnBrk="1" latinLnBrk="0" hangingPunct="1">
      <a:defRPr sz="1200" b="0" i="0" kern="1200">
        <a:solidFill>
          <a:schemeClr val="tx1"/>
        </a:solidFill>
        <a:latin typeface="Arial" charset="0"/>
        <a:ea typeface="+mn-ea"/>
        <a:cs typeface="+mn-cs"/>
      </a:defRPr>
    </a:lvl1pPr>
    <a:lvl2pPr marL="457189" algn="l" defTabSz="914377" rtl="0" eaLnBrk="1" latinLnBrk="0" hangingPunct="1">
      <a:defRPr sz="1200" b="0" i="0" kern="1200">
        <a:solidFill>
          <a:schemeClr val="tx1"/>
        </a:solidFill>
        <a:latin typeface="Arial" charset="0"/>
        <a:ea typeface="+mn-ea"/>
        <a:cs typeface="+mn-cs"/>
      </a:defRPr>
    </a:lvl2pPr>
    <a:lvl3pPr marL="914377" algn="l" defTabSz="914377" rtl="0" eaLnBrk="1" latinLnBrk="0" hangingPunct="1">
      <a:defRPr sz="1200" b="0" i="0" kern="1200">
        <a:solidFill>
          <a:schemeClr val="tx1"/>
        </a:solidFill>
        <a:latin typeface="Arial" charset="0"/>
        <a:ea typeface="+mn-ea"/>
        <a:cs typeface="+mn-cs"/>
      </a:defRPr>
    </a:lvl3pPr>
    <a:lvl4pPr marL="1371566" algn="l" defTabSz="914377" rtl="0" eaLnBrk="1" latinLnBrk="0" hangingPunct="1">
      <a:defRPr sz="1200" b="0" i="0" kern="1200">
        <a:solidFill>
          <a:schemeClr val="tx1"/>
        </a:solidFill>
        <a:latin typeface="Arial" charset="0"/>
        <a:ea typeface="+mn-ea"/>
        <a:cs typeface="+mn-cs"/>
      </a:defRPr>
    </a:lvl4pPr>
    <a:lvl5pPr marL="1828754" algn="l" defTabSz="914377" rtl="0" eaLnBrk="1" latinLnBrk="0" hangingPunct="1">
      <a:defRPr sz="1200" b="0" i="0" kern="1200">
        <a:solidFill>
          <a:schemeClr val="tx1"/>
        </a:solidFill>
        <a:latin typeface="Arial" charset="0"/>
        <a:ea typeface="+mn-ea"/>
        <a:cs typeface="+mn-cs"/>
      </a:defRPr>
    </a:lvl5pPr>
    <a:lvl6pPr marL="2285943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131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ieren 1">
            <a:extLst>
              <a:ext uri="{FF2B5EF4-FFF2-40B4-BE49-F238E27FC236}">
                <a16:creationId xmlns:a16="http://schemas.microsoft.com/office/drawing/2014/main" id="{0AF383FD-7DD1-7B37-A82C-DFD2AB27EBC5}"/>
              </a:ext>
            </a:extLst>
          </p:cNvPr>
          <p:cNvGrpSpPr/>
          <p:nvPr userDrawn="1"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14" name="Rectangle 13"/>
            <p:cNvSpPr/>
            <p:nvPr userDrawn="1"/>
          </p:nvSpPr>
          <p:spPr>
            <a:xfrm flipV="1">
              <a:off x="0" y="0"/>
              <a:ext cx="9144000" cy="6858000"/>
            </a:xfrm>
            <a:prstGeom prst="rect">
              <a:avLst/>
            </a:prstGeom>
            <a:gradFill flip="none" rotWithShape="1">
              <a:gsLst>
                <a:gs pos="65000">
                  <a:srgbClr val="0A2F73"/>
                </a:gs>
                <a:gs pos="100000">
                  <a:schemeClr val="accent1"/>
                </a:gs>
              </a:gsLst>
              <a:lin ang="36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1" rIns="91440" bIns="45721" rtlCol="0" anchor="ctr"/>
            <a:lstStyle/>
            <a:p>
              <a:pPr algn="ctr"/>
              <a:endParaRPr lang="en-US" sz="1867" b="1" i="0" dirty="0">
                <a:latin typeface="Arial" charset="0"/>
              </a:endParaRPr>
            </a:p>
          </p:txBody>
        </p:sp>
        <p:pic>
          <p:nvPicPr>
            <p:cNvPr id="3" name="Grafik 2">
              <a:extLst>
                <a:ext uri="{FF2B5EF4-FFF2-40B4-BE49-F238E27FC236}">
                  <a16:creationId xmlns:a16="http://schemas.microsoft.com/office/drawing/2014/main" id="{596D1A83-086E-26AA-291B-E8F93042C353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>
              <a:alphaModFix/>
            </a:blip>
            <a:srcRect r="5545"/>
            <a:stretch/>
          </p:blipFill>
          <p:spPr>
            <a:xfrm>
              <a:off x="5395" y="550816"/>
              <a:ext cx="9138605" cy="2844701"/>
            </a:xfrm>
            <a:prstGeom prst="rect">
              <a:avLst/>
            </a:prstGeom>
          </p:spPr>
        </p:pic>
        <p:pic>
          <p:nvPicPr>
            <p:cNvPr id="11" name="Grafik 10">
              <a:extLst>
                <a:ext uri="{FF2B5EF4-FFF2-40B4-BE49-F238E27FC236}">
                  <a16:creationId xmlns:a16="http://schemas.microsoft.com/office/drawing/2014/main" id="{0D8888F2-A790-A132-D0EE-37D7B30FC5B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387182" y="6022527"/>
              <a:ext cx="1518487" cy="560559"/>
            </a:xfrm>
            <a:prstGeom prst="rect">
              <a:avLst/>
            </a:prstGeom>
          </p:spPr>
        </p:pic>
      </p:grpSp>
      <p:sp>
        <p:nvSpPr>
          <p:cNvPr id="7" name="Textfeld 6">
            <a:extLst>
              <a:ext uri="{FF2B5EF4-FFF2-40B4-BE49-F238E27FC236}">
                <a16:creationId xmlns:a16="http://schemas.microsoft.com/office/drawing/2014/main" id="{EB01BC1A-0B4B-6868-8483-061A7E4BF969}"/>
              </a:ext>
            </a:extLst>
          </p:cNvPr>
          <p:cNvSpPr txBox="1"/>
          <p:nvPr userDrawn="1"/>
        </p:nvSpPr>
        <p:spPr>
          <a:xfrm>
            <a:off x="0" y="-512064"/>
            <a:ext cx="9144000" cy="297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333">
                <a:solidFill>
                  <a:srgbClr val="FF0000"/>
                </a:solidFill>
              </a:rPr>
              <a:t>Title B</a:t>
            </a:r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E8B8763B-732C-E6CC-6409-FE874C2DCC1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9833" y="3429001"/>
            <a:ext cx="7615767" cy="553998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9" name="Textplatzhalter 2">
            <a:extLst>
              <a:ext uri="{FF2B5EF4-FFF2-40B4-BE49-F238E27FC236}">
                <a16:creationId xmlns:a16="http://schemas.microsoft.com/office/drawing/2014/main" id="{A2835041-15FE-1392-EB60-A6AF4A19339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59833" y="4055595"/>
            <a:ext cx="7615767" cy="485518"/>
          </a:xfrm>
        </p:spPr>
        <p:txBody>
          <a:bodyPr wrap="square">
            <a:spAutoFit/>
          </a:bodyPr>
          <a:lstStyle>
            <a:lvl1pPr>
              <a:lnSpc>
                <a:spcPct val="150000"/>
              </a:lnSpc>
              <a:defRPr sz="2400">
                <a:solidFill>
                  <a:schemeClr val="bg1"/>
                </a:solidFill>
              </a:defRPr>
            </a:lvl1pPr>
            <a:lvl2pPr>
              <a:lnSpc>
                <a:spcPct val="150000"/>
              </a:lnSpc>
              <a:spcBef>
                <a:spcPts val="0"/>
              </a:spcBef>
              <a:defRPr sz="2400" spc="-40" baseline="0">
                <a:solidFill>
                  <a:schemeClr val="bg1"/>
                </a:solidFill>
              </a:defRPr>
            </a:lvl2pPr>
          </a:lstStyle>
          <a:p>
            <a:pPr lvl="1"/>
            <a:r>
              <a:rPr lang="de-DE"/>
              <a:t>Subtitle</a:t>
            </a:r>
          </a:p>
        </p:txBody>
      </p:sp>
      <p:sp>
        <p:nvSpPr>
          <p:cNvPr id="10" name="Textplatzhalter 4">
            <a:extLst>
              <a:ext uri="{FF2B5EF4-FFF2-40B4-BE49-F238E27FC236}">
                <a16:creationId xmlns:a16="http://schemas.microsoft.com/office/drawing/2014/main" id="{134E0176-E428-209C-17BB-BC5207F6FC2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59832" y="620064"/>
            <a:ext cx="7615767" cy="215444"/>
          </a:xfrm>
        </p:spPr>
        <p:txBody>
          <a:bodyPr wrap="square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Optional Info</a:t>
            </a:r>
          </a:p>
        </p:txBody>
      </p:sp>
    </p:spTree>
    <p:extLst>
      <p:ext uri="{BB962C8B-B14F-4D97-AF65-F5344CB8AC3E}">
        <p14:creationId xmlns:p14="http://schemas.microsoft.com/office/powerpoint/2010/main" val="13490617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 userDrawn="1">
          <p15:clr>
            <a:srgbClr val="F26B43"/>
          </p15:clr>
        </p15:guide>
        <p15:guide id="2" orient="horz" pos="2813" userDrawn="1">
          <p15:clr>
            <a:srgbClr val="F26B43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feld 6">
            <a:extLst>
              <a:ext uri="{FF2B5EF4-FFF2-40B4-BE49-F238E27FC236}">
                <a16:creationId xmlns:a16="http://schemas.microsoft.com/office/drawing/2014/main" id="{27A7F277-5359-FBC3-834E-7AFEB1C849C6}"/>
              </a:ext>
            </a:extLst>
          </p:cNvPr>
          <p:cNvSpPr txBox="1"/>
          <p:nvPr userDrawn="1"/>
        </p:nvSpPr>
        <p:spPr>
          <a:xfrm>
            <a:off x="0" y="-512064"/>
            <a:ext cx="9144000" cy="297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333">
                <a:solidFill>
                  <a:srgbClr val="FF0000"/>
                </a:solidFill>
              </a:rPr>
              <a:t>Example (white)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83F51B6E-EDB1-3430-11FA-E57C9E8659A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60363" y="234940"/>
            <a:ext cx="8424862" cy="156133"/>
          </a:xfrm>
        </p:spPr>
        <p:txBody>
          <a:bodyPr>
            <a:spAutoFit/>
          </a:bodyPr>
          <a:lstStyle>
            <a:lvl1pPr>
              <a:defRPr sz="1000" b="0" spc="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de-DE"/>
              <a:t>Chaptertitle (incl. Number)</a:t>
            </a:r>
          </a:p>
        </p:txBody>
      </p:sp>
      <p:sp>
        <p:nvSpPr>
          <p:cNvPr id="19" name="Slide Number Placeholder 2">
            <a:extLst>
              <a:ext uri="{FF2B5EF4-FFF2-40B4-BE49-F238E27FC236}">
                <a16:creationId xmlns:a16="http://schemas.microsoft.com/office/drawing/2014/main" id="{8B2DF3D8-718E-7C2C-7A4F-48B8C126DB2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6651625" y="6272297"/>
            <a:ext cx="2133600" cy="36618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CA30057-1522-A34D-9EDB-EBE4F30CB92E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20" name="Title Placeholder 1">
            <a:extLst>
              <a:ext uri="{FF2B5EF4-FFF2-40B4-BE49-F238E27FC236}">
                <a16:creationId xmlns:a16="http://schemas.microsoft.com/office/drawing/2014/main" id="{F3557C8B-90C6-E122-5131-77E3B84D818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9835" y="827319"/>
            <a:ext cx="8426978" cy="871448"/>
          </a:xfrm>
          <a:prstGeom prst="rect">
            <a:avLst/>
          </a:prstGeom>
        </p:spPr>
        <p:txBody>
          <a:bodyPr vert="horz" wrap="square" lIns="0" tIns="0" rIns="0" bIns="0" rtlCol="0" anchor="b" anchorCtr="0">
            <a:noAutofit/>
          </a:bodyPr>
          <a:lstStyle>
            <a:lvl1pPr>
              <a:defRPr sz="2500" b="1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err="1"/>
              <a:t>1. Example</a:t>
            </a:r>
          </a:p>
        </p:txBody>
      </p:sp>
      <p:sp>
        <p:nvSpPr>
          <p:cNvPr id="2" name="Textplatzhalter 4">
            <a:extLst>
              <a:ext uri="{FF2B5EF4-FFF2-40B4-BE49-F238E27FC236}">
                <a16:creationId xmlns:a16="http://schemas.microsoft.com/office/drawing/2014/main" id="{0FE97475-17B4-B286-DCAF-83D2DE30D83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" y="2029317"/>
            <a:ext cx="8785222" cy="281039"/>
          </a:xfrm>
        </p:spPr>
        <p:txBody>
          <a:bodyPr wrap="square" lIns="0" anchor="t" anchorCtr="0">
            <a:spAutoFit/>
          </a:bodyPr>
          <a:lstStyle>
            <a:lvl1pPr marL="758825" indent="-439738">
              <a:lnSpc>
                <a:spcPct val="110000"/>
              </a:lnSpc>
              <a:spcBef>
                <a:spcPts val="0"/>
              </a:spcBef>
              <a:buFont typeface="+mj-lt"/>
              <a:buAutoNum type="arabicParenBoth"/>
              <a:tabLst/>
              <a:defRPr sz="1800">
                <a:solidFill>
                  <a:schemeClr val="accent1"/>
                </a:solidFill>
              </a:defRPr>
            </a:lvl1pPr>
            <a:lvl2pPr>
              <a:defRPr b="1">
                <a:solidFill>
                  <a:schemeClr val="accent2"/>
                </a:solidFill>
              </a:defRPr>
            </a:lvl2pPr>
          </a:lstStyle>
          <a:p>
            <a:pPr lvl="0"/>
            <a:r>
              <a:rPr lang="de-DE" dirty="0" err="1"/>
              <a:t>Subheading</a:t>
            </a:r>
            <a:r>
              <a:rPr lang="de-DE" dirty="0"/>
              <a:t> (optional)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C3FBBF8-D99B-D193-E265-7BB2F42486D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357716" y="2428021"/>
            <a:ext cx="8426285" cy="3266365"/>
          </a:xfrm>
        </p:spPr>
        <p:txBody>
          <a:bodyPr tIns="108000"/>
          <a:lstStyle>
            <a:lvl1pPr>
              <a:lnSpc>
                <a:spcPct val="110000"/>
              </a:lnSpc>
              <a:spcBef>
                <a:spcPts val="0"/>
              </a:spcBef>
              <a:defRPr sz="1600" b="1" i="0" baseline="0">
                <a:solidFill>
                  <a:schemeClr val="tx2"/>
                </a:solidFill>
              </a:defRPr>
            </a:lvl1pPr>
            <a:lvl2pPr>
              <a:lnSpc>
                <a:spcPct val="110000"/>
              </a:lnSpc>
              <a:spcBef>
                <a:spcPts val="0"/>
              </a:spcBef>
              <a:defRPr/>
            </a:lvl2pPr>
          </a:lstStyle>
          <a:p>
            <a:pPr lvl="0"/>
            <a:r>
              <a:rPr lang="de-DE" dirty="0" err="1"/>
              <a:t>We</a:t>
            </a:r>
            <a:r>
              <a:rPr lang="de-DE" dirty="0"/>
              <a:t> </a:t>
            </a:r>
            <a:r>
              <a:rPr lang="de-DE" dirty="0" err="1"/>
              <a:t>recommend</a:t>
            </a:r>
            <a:r>
              <a:rPr lang="de-DE" dirty="0"/>
              <a:t> </a:t>
            </a:r>
            <a:r>
              <a:rPr lang="de-DE" dirty="0" err="1"/>
              <a:t>keeping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copy</a:t>
            </a:r>
            <a:r>
              <a:rPr lang="de-DE" dirty="0"/>
              <a:t> </a:t>
            </a:r>
            <a:r>
              <a:rPr lang="de-DE" dirty="0" err="1"/>
              <a:t>short</a:t>
            </a:r>
            <a:r>
              <a:rPr lang="de-DE" dirty="0"/>
              <a:t> and </a:t>
            </a:r>
            <a:r>
              <a:rPr lang="de-DE" dirty="0" err="1"/>
              <a:t>concise</a:t>
            </a:r>
            <a:r>
              <a:rPr lang="de-DE" dirty="0"/>
              <a:t> on </a:t>
            </a:r>
            <a:br>
              <a:rPr lang="de-DE" dirty="0"/>
            </a:br>
            <a:r>
              <a:rPr lang="de-DE" dirty="0" err="1"/>
              <a:t>each</a:t>
            </a:r>
            <a:r>
              <a:rPr lang="de-DE" dirty="0"/>
              <a:t> </a:t>
            </a:r>
            <a:r>
              <a:rPr lang="de-DE" dirty="0" err="1"/>
              <a:t>slide</a:t>
            </a:r>
            <a:r>
              <a:rPr lang="de-DE" dirty="0"/>
              <a:t>, </a:t>
            </a:r>
            <a:r>
              <a:rPr lang="de-DE" dirty="0" err="1"/>
              <a:t>using</a:t>
            </a:r>
            <a:r>
              <a:rPr lang="de-DE" dirty="0"/>
              <a:t> pull-out </a:t>
            </a:r>
            <a:r>
              <a:rPr lang="de-DE" dirty="0" err="1"/>
              <a:t>stats</a:t>
            </a:r>
            <a:r>
              <a:rPr lang="de-DE" dirty="0"/>
              <a:t> and </a:t>
            </a:r>
            <a:r>
              <a:rPr lang="de-DE" dirty="0" err="1"/>
              <a:t>quotes</a:t>
            </a:r>
            <a:r>
              <a:rPr lang="de-DE" dirty="0"/>
              <a:t>, </a:t>
            </a:r>
            <a:r>
              <a:rPr lang="de-DE" dirty="0" err="1"/>
              <a:t>if</a:t>
            </a:r>
            <a:r>
              <a:rPr lang="de-DE" dirty="0"/>
              <a:t> possible, </a:t>
            </a:r>
            <a:r>
              <a:rPr lang="de-DE" dirty="0" err="1"/>
              <a:t>for</a:t>
            </a:r>
            <a:r>
              <a:rPr lang="de-DE" dirty="0"/>
              <a:t> </a:t>
            </a:r>
            <a:br>
              <a:rPr lang="de-DE" dirty="0"/>
            </a:br>
            <a:r>
              <a:rPr lang="de-DE" dirty="0" err="1"/>
              <a:t>key</a:t>
            </a:r>
            <a:r>
              <a:rPr lang="de-DE" dirty="0"/>
              <a:t> </a:t>
            </a:r>
            <a:r>
              <a:rPr lang="de-DE" dirty="0" err="1"/>
              <a:t>highlights</a:t>
            </a:r>
            <a:r>
              <a:rPr lang="de-DE" dirty="0"/>
              <a:t>. Use multiple </a:t>
            </a:r>
            <a:r>
              <a:rPr lang="de-DE" dirty="0" err="1"/>
              <a:t>slides</a:t>
            </a:r>
            <a:r>
              <a:rPr lang="de-DE" dirty="0"/>
              <a:t> </a:t>
            </a:r>
            <a:r>
              <a:rPr lang="de-DE" dirty="0" err="1"/>
              <a:t>when</a:t>
            </a:r>
            <a:r>
              <a:rPr lang="de-DE" dirty="0"/>
              <a:t> </a:t>
            </a:r>
            <a:r>
              <a:rPr lang="de-DE" dirty="0" err="1"/>
              <a:t>needed</a:t>
            </a:r>
            <a:r>
              <a:rPr lang="de-DE" dirty="0"/>
              <a:t> and </a:t>
            </a:r>
            <a:br>
              <a:rPr lang="de-DE" dirty="0"/>
            </a:br>
            <a:r>
              <a:rPr lang="de-DE" dirty="0" err="1"/>
              <a:t>avoid</a:t>
            </a:r>
            <a:r>
              <a:rPr lang="de-DE" dirty="0"/>
              <a:t> </a:t>
            </a:r>
            <a:r>
              <a:rPr lang="de-DE" dirty="0" err="1"/>
              <a:t>overloading</a:t>
            </a:r>
            <a:r>
              <a:rPr lang="de-DE" dirty="0"/>
              <a:t> a </a:t>
            </a:r>
            <a:r>
              <a:rPr lang="de-DE" dirty="0" err="1"/>
              <a:t>single</a:t>
            </a:r>
            <a:r>
              <a:rPr lang="de-DE" dirty="0"/>
              <a:t> </a:t>
            </a:r>
            <a:r>
              <a:rPr lang="de-DE" dirty="0" err="1"/>
              <a:t>slide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too</a:t>
            </a:r>
            <a:r>
              <a:rPr lang="de-DE" dirty="0"/>
              <a:t> </a:t>
            </a:r>
            <a:r>
              <a:rPr lang="de-DE" dirty="0" err="1"/>
              <a:t>much</a:t>
            </a:r>
            <a:r>
              <a:rPr lang="de-DE" dirty="0"/>
              <a:t> </a:t>
            </a:r>
            <a:r>
              <a:rPr lang="de-DE" dirty="0" err="1"/>
              <a:t>content</a:t>
            </a:r>
            <a:r>
              <a:rPr lang="de-DE" dirty="0"/>
              <a:t>. </a:t>
            </a:r>
            <a:br>
              <a:rPr lang="de-DE" dirty="0"/>
            </a:br>
            <a:r>
              <a:rPr lang="de-DE" dirty="0" err="1"/>
              <a:t>Thank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.</a:t>
            </a:r>
          </a:p>
          <a:p>
            <a:pPr lvl="0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656939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1706">
          <p15:clr>
            <a:srgbClr val="F26B43"/>
          </p15:clr>
        </p15:guide>
        <p15:guide id="3" orient="horz" pos="2048">
          <p15:clr>
            <a:srgbClr val="F26B43"/>
          </p15:clr>
        </p15:guide>
        <p15:guide id="4" orient="horz" pos="1356">
          <p15:clr>
            <a:srgbClr val="F26B43"/>
          </p15:clr>
        </p15:guide>
        <p15:guide id="5" orient="horz" pos="2389" userDrawn="1">
          <p15:clr>
            <a:srgbClr val="F26B43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liennummernplatzhalter 2">
            <a:extLst>
              <a:ext uri="{FF2B5EF4-FFF2-40B4-BE49-F238E27FC236}">
                <a16:creationId xmlns:a16="http://schemas.microsoft.com/office/drawing/2014/main" id="{ED68AB6D-9E62-575C-449D-B97DF6B4DF3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651625" y="6272297"/>
            <a:ext cx="2133600" cy="366183"/>
          </a:xfrm>
        </p:spPr>
        <p:txBody>
          <a:bodyPr/>
          <a:lstStyle/>
          <a:p>
            <a:fld id="{5CA30057-1522-A34D-9EDB-EBE4F30CB92E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866575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 flipV="1"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65000">
                <a:srgbClr val="0A2F73"/>
              </a:gs>
              <a:gs pos="100000">
                <a:schemeClr val="accent1"/>
              </a:gs>
            </a:gsLst>
            <a:lin ang="3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1" rIns="91440" bIns="45721" rtlCol="0" anchor="ctr"/>
          <a:lstStyle/>
          <a:p>
            <a:pPr algn="ctr"/>
            <a:endParaRPr lang="en-US" sz="1867" b="1" i="0" dirty="0">
              <a:latin typeface="Arial" charset="0"/>
            </a:endParaRP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596D1A83-086E-26AA-291B-E8F93042C35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5545"/>
          <a:stretch/>
        </p:blipFill>
        <p:spPr>
          <a:xfrm>
            <a:off x="-1" y="3403582"/>
            <a:ext cx="9138605" cy="2844701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0D8888F2-A790-A132-D0EE-37D7B30FC5B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87182" y="6022527"/>
            <a:ext cx="1518487" cy="560559"/>
          </a:xfrm>
          <a:prstGeom prst="rect">
            <a:avLst/>
          </a:prstGeom>
        </p:spPr>
      </p:pic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C2233A2E-C3B4-D742-6271-DB676C2E61D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59998" y="1068739"/>
            <a:ext cx="8426281" cy="360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marR="0" indent="0" algn="l" defTabSz="685719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867" b="0" i="0" spc="-41" baseline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charset="0"/>
              </a:defRPr>
            </a:lvl1pPr>
            <a:lvl2pPr marL="457105" indent="0">
              <a:buNone/>
              <a:defRPr sz="1467" b="0" i="0">
                <a:latin typeface="Arial" charset="0"/>
                <a:ea typeface="Arial" charset="0"/>
                <a:cs typeface="Arial" charset="0"/>
              </a:defRPr>
            </a:lvl2pPr>
            <a:lvl3pPr marL="914209" indent="0">
              <a:buNone/>
              <a:defRPr sz="1467" b="0" i="0">
                <a:latin typeface="Arial" charset="0"/>
                <a:ea typeface="Arial" charset="0"/>
                <a:cs typeface="Arial" charset="0"/>
              </a:defRPr>
            </a:lvl3pPr>
            <a:lvl4pPr marL="1371306" indent="0">
              <a:buNone/>
              <a:defRPr sz="1467" b="0" i="0">
                <a:latin typeface="Arial" charset="0"/>
                <a:ea typeface="Arial" charset="0"/>
                <a:cs typeface="Arial" charset="0"/>
              </a:defRPr>
            </a:lvl4pPr>
            <a:lvl5pPr marL="1828408" indent="0">
              <a:buNone/>
              <a:defRPr sz="1467" b="0" i="0">
                <a:latin typeface="Arial" charset="0"/>
                <a:ea typeface="Arial" charset="0"/>
                <a:cs typeface="Arial" charset="0"/>
              </a:defRPr>
            </a:lvl5pPr>
          </a:lstStyle>
          <a:p>
            <a:r>
              <a:rPr lang="en-US" dirty="0"/>
              <a:t>Job title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7DD4B428-F990-8C37-32CF-56D766D261EF}"/>
              </a:ext>
            </a:extLst>
          </p:cNvPr>
          <p:cNvSpPr txBox="1"/>
          <p:nvPr userDrawn="1"/>
        </p:nvSpPr>
        <p:spPr>
          <a:xfrm>
            <a:off x="0" y="-512064"/>
            <a:ext cx="9144000" cy="297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333">
                <a:solidFill>
                  <a:srgbClr val="FF0000"/>
                </a:solidFill>
              </a:rPr>
              <a:t>Thank you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25567C85-D020-0E36-B990-409993DA308B}"/>
              </a:ext>
            </a:extLst>
          </p:cNvPr>
          <p:cNvSpPr txBox="1"/>
          <p:nvPr userDrawn="1"/>
        </p:nvSpPr>
        <p:spPr>
          <a:xfrm>
            <a:off x="387181" y="2354009"/>
            <a:ext cx="8399097" cy="1569660"/>
          </a:xfrm>
          <a:prstGeom prst="rect">
            <a:avLst/>
          </a:prstGeom>
          <a:noFill/>
        </p:spPr>
        <p:txBody>
          <a:bodyPr wrap="square" lIns="0" tIns="46800" rIns="72000">
            <a:spAutoFit/>
          </a:bodyPr>
          <a:lstStyle/>
          <a:p>
            <a:pPr algn="ctr"/>
            <a:r>
              <a:rPr lang="en-US" sz="9600" b="1" spc="-100" baseline="0" dirty="0" err="1">
                <a:solidFill>
                  <a:schemeClr val="bg1"/>
                </a:solidFill>
              </a:rPr>
              <a:t>Danke</a:t>
            </a:r>
            <a:endParaRPr lang="de-DE" sz="9600" b="1" spc="-100" baseline="0">
              <a:solidFill>
                <a:schemeClr val="bg1"/>
              </a:solidFill>
            </a:endParaRPr>
          </a:p>
        </p:txBody>
      </p:sp>
      <p:sp>
        <p:nvSpPr>
          <p:cNvPr id="17" name="Title Placeholder 1">
            <a:extLst>
              <a:ext uri="{FF2B5EF4-FFF2-40B4-BE49-F238E27FC236}">
                <a16:creationId xmlns:a16="http://schemas.microsoft.com/office/drawing/2014/main" id="{F065BF8B-9673-9F38-90AB-E1B4747EB11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9834" y="584834"/>
            <a:ext cx="7010617" cy="258532"/>
          </a:xfrm>
          <a:prstGeom prst="rect">
            <a:avLst/>
          </a:prstGeom>
        </p:spPr>
        <p:txBody>
          <a:bodyPr vert="horz" wrap="square" lIns="0" tIns="0" rIns="360000" bIns="0" rtlCol="0" anchor="t" anchorCtr="0">
            <a:spAutoFit/>
          </a:bodyPr>
          <a:lstStyle>
            <a:lvl1pPr>
              <a:defRPr sz="1867" b="1" i="0" spc="-4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Name of Presenters</a:t>
            </a:r>
          </a:p>
        </p:txBody>
      </p:sp>
    </p:spTree>
    <p:extLst>
      <p:ext uri="{BB962C8B-B14F-4D97-AF65-F5344CB8AC3E}">
        <p14:creationId xmlns:p14="http://schemas.microsoft.com/office/powerpoint/2010/main" val="18387450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04">
          <p15:clr>
            <a:srgbClr val="F26B43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8775" y="1604433"/>
            <a:ext cx="8426454" cy="456141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Slide Number Placeholder 9"/>
          <p:cNvSpPr>
            <a:spLocks noGrp="1"/>
          </p:cNvSpPr>
          <p:nvPr>
            <p:ph type="sldNum" sz="quarter" idx="4"/>
          </p:nvPr>
        </p:nvSpPr>
        <p:spPr>
          <a:xfrm>
            <a:off x="7975599" y="6272297"/>
            <a:ext cx="809625" cy="366183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067" b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5CA30057-1522-A34D-9EDB-EBE4F30CB92E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2C763E7F-4D87-49D7-AE92-E7CDFBAA0F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775" y="588833"/>
            <a:ext cx="6839197" cy="258532"/>
          </a:xfrm>
          <a:prstGeom prst="rect">
            <a:avLst/>
          </a:prstGeom>
        </p:spPr>
        <p:txBody>
          <a:bodyPr vert="horz" wrap="square" lIns="0" tIns="0" rIns="360000" bIns="0" rtlCol="0" anchor="t" anchorCtr="0">
            <a:sp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DF94207-CE33-4608-8BE2-ECC498A3D346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7380000" y="305836"/>
            <a:ext cx="1507200" cy="311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1968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4022" r:id="rId2"/>
    <p:sldLayoutId id="2147484032" r:id="rId3"/>
    <p:sldLayoutId id="2147484033" r:id="rId4"/>
  </p:sldLayoutIdLst>
  <p:hf hdr="0" ftr="0" dt="0"/>
  <p:txStyles>
    <p:titleStyle>
      <a:lvl1pPr algn="l" defTabSz="685719" rtl="0" eaLnBrk="1" latinLnBrk="0" hangingPunct="1">
        <a:lnSpc>
          <a:spcPct val="90000"/>
        </a:lnSpc>
        <a:spcBef>
          <a:spcPct val="0"/>
        </a:spcBef>
        <a:buNone/>
        <a:defRPr sz="1867" b="1" i="0" kern="1200" spc="-40" baseline="0">
          <a:solidFill>
            <a:schemeClr val="tx2"/>
          </a:solidFill>
          <a:latin typeface="Arial" panose="020B0604020202020204" pitchFamily="34" charset="0"/>
          <a:ea typeface="Arial" panose="020B0604020202020204" pitchFamily="34" charset="0"/>
          <a:cs typeface="Arial" panose="020B0604020202020204" pitchFamily="34" charset="0"/>
        </a:defRPr>
      </a:lvl1pPr>
    </p:titleStyle>
    <p:bodyStyle>
      <a:lvl1pPr marL="0" indent="0" algn="l" defTabSz="685719" rtl="0" eaLnBrk="1" latinLnBrk="0" hangingPunct="1">
        <a:lnSpc>
          <a:spcPct val="110000"/>
        </a:lnSpc>
        <a:spcBef>
          <a:spcPts val="1600"/>
        </a:spcBef>
        <a:buFont typeface="Arial"/>
        <a:buNone/>
        <a:defRPr sz="1600" b="1" kern="1200" spc="-41" baseline="0">
          <a:solidFill>
            <a:schemeClr val="tx2"/>
          </a:solidFill>
          <a:latin typeface="Arial" panose="020B0604020202020204" pitchFamily="34" charset="0"/>
          <a:ea typeface="Arial" panose="020B0604020202020204" pitchFamily="34" charset="0"/>
          <a:cs typeface="Arial" charset="0"/>
        </a:defRPr>
      </a:lvl1pPr>
      <a:lvl2pPr marL="6351" indent="0" algn="l" defTabSz="685719" rtl="0" eaLnBrk="1" latinLnBrk="0" hangingPunct="1">
        <a:lnSpc>
          <a:spcPct val="110000"/>
        </a:lnSpc>
        <a:spcBef>
          <a:spcPts val="800"/>
        </a:spcBef>
        <a:buClr>
          <a:schemeClr val="accent1"/>
        </a:buClr>
        <a:buFont typeface="Wingdings" pitchFamily="2" charset="2"/>
        <a:buNone/>
        <a:tabLst/>
        <a:defRPr sz="1600" b="0" i="0" kern="1200">
          <a:solidFill>
            <a:schemeClr val="tx2"/>
          </a:solidFill>
          <a:latin typeface="Arial" panose="020B0604020202020204" pitchFamily="34" charset="0"/>
          <a:ea typeface="Arial" panose="020B0604020202020204" pitchFamily="34" charset="0"/>
          <a:cs typeface="Arial" charset="0"/>
        </a:defRPr>
      </a:lvl2pPr>
      <a:lvl3pPr marL="237039" indent="-237039" algn="l" defTabSz="685719" rtl="0" eaLnBrk="1" latinLnBrk="0" hangingPunct="1">
        <a:lnSpc>
          <a:spcPct val="110000"/>
        </a:lnSpc>
        <a:spcBef>
          <a:spcPts val="800"/>
        </a:spcBef>
        <a:buClrTx/>
        <a:buFont typeface="Arial" panose="020B0604020202020204" pitchFamily="34" charset="0"/>
        <a:buChar char="•"/>
        <a:tabLst/>
        <a:defRPr sz="1600" b="0" i="0" kern="1200">
          <a:solidFill>
            <a:schemeClr val="tx2"/>
          </a:solidFill>
          <a:latin typeface="Arial" panose="020B0604020202020204" pitchFamily="34" charset="0"/>
          <a:ea typeface="Arial" panose="020B0604020202020204" pitchFamily="34" charset="0"/>
          <a:cs typeface="Arial" charset="0"/>
        </a:defRPr>
      </a:lvl3pPr>
      <a:lvl4pPr marL="480428" indent="-243389" algn="l" defTabSz="685719" rtl="0" eaLnBrk="1" latinLnBrk="0" hangingPunct="1">
        <a:lnSpc>
          <a:spcPct val="110000"/>
        </a:lnSpc>
        <a:spcBef>
          <a:spcPts val="800"/>
        </a:spcBef>
        <a:buClrTx/>
        <a:buFont typeface="Arial" panose="020B0604020202020204" pitchFamily="34" charset="0"/>
        <a:buChar char="•"/>
        <a:tabLst/>
        <a:defRPr sz="1600" b="0" i="0" kern="1200">
          <a:solidFill>
            <a:schemeClr val="tx2"/>
          </a:solidFill>
          <a:latin typeface="Arial" panose="020B0604020202020204" pitchFamily="34" charset="0"/>
          <a:ea typeface="Arial" panose="020B0604020202020204" pitchFamily="34" charset="0"/>
          <a:cs typeface="Arial" charset="0"/>
        </a:defRPr>
      </a:lvl4pPr>
      <a:lvl5pPr marL="719578" indent="-239157" algn="l" defTabSz="685719" rtl="0" eaLnBrk="1" latinLnBrk="0" hangingPunct="1">
        <a:lnSpc>
          <a:spcPct val="110000"/>
        </a:lnSpc>
        <a:spcBef>
          <a:spcPts val="800"/>
        </a:spcBef>
        <a:buClrTx/>
        <a:buFont typeface="Arial" panose="020B0604020202020204" pitchFamily="34" charset="0"/>
        <a:buChar char="•"/>
        <a:tabLst/>
        <a:defRPr sz="1600" b="0" i="0" kern="1200">
          <a:solidFill>
            <a:schemeClr val="tx2"/>
          </a:solidFill>
          <a:latin typeface="Arial" panose="020B0604020202020204" pitchFamily="34" charset="0"/>
          <a:ea typeface="Arial" panose="020B0604020202020204" pitchFamily="34" charset="0"/>
          <a:cs typeface="Arial" charset="0"/>
        </a:defRPr>
      </a:lvl5pPr>
      <a:lvl6pPr marL="1885712" indent="-171429" algn="l" defTabSz="685719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2228575" indent="-171429" algn="l" defTabSz="685719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571430" indent="-171429" algn="l" defTabSz="685719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914286" indent="-171429" algn="l" defTabSz="685719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19" rtl="0" eaLnBrk="1" latinLnBrk="0" hangingPunct="1">
        <a:defRPr sz="1333" kern="1200">
          <a:solidFill>
            <a:schemeClr val="tx1"/>
          </a:solidFill>
          <a:latin typeface="+mn-lt"/>
          <a:ea typeface="+mn-ea"/>
          <a:cs typeface="+mn-cs"/>
        </a:defRPr>
      </a:lvl1pPr>
      <a:lvl2pPr marL="342858" algn="l" defTabSz="685719" rtl="0" eaLnBrk="1" latinLnBrk="0" hangingPunct="1">
        <a:defRPr sz="1333" kern="1200">
          <a:solidFill>
            <a:schemeClr val="tx1"/>
          </a:solidFill>
          <a:latin typeface="+mn-lt"/>
          <a:ea typeface="+mn-ea"/>
          <a:cs typeface="+mn-cs"/>
        </a:defRPr>
      </a:lvl2pPr>
      <a:lvl3pPr marL="685719" algn="l" defTabSz="685719" rtl="0" eaLnBrk="1" latinLnBrk="0" hangingPunct="1">
        <a:defRPr sz="1333" kern="1200">
          <a:solidFill>
            <a:schemeClr val="tx1"/>
          </a:solidFill>
          <a:latin typeface="+mn-lt"/>
          <a:ea typeface="+mn-ea"/>
          <a:cs typeface="+mn-cs"/>
        </a:defRPr>
      </a:lvl3pPr>
      <a:lvl4pPr marL="1028570" algn="l" defTabSz="685719" rtl="0" eaLnBrk="1" latinLnBrk="0" hangingPunct="1"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371430" algn="l" defTabSz="685719" rtl="0" eaLnBrk="1" latinLnBrk="0" hangingPunct="1"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1714286" algn="l" defTabSz="685719" rtl="0" eaLnBrk="1" latinLnBrk="0" hangingPunct="1"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2057143" algn="l" defTabSz="685719" rtl="0" eaLnBrk="1" latinLnBrk="0" hangingPunct="1"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400001" algn="l" defTabSz="685719" rtl="0" eaLnBrk="1" latinLnBrk="0" hangingPunct="1"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742858" algn="l" defTabSz="685719" rtl="0" eaLnBrk="1" latinLnBrk="0" hangingPunct="1"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5" pos="226" userDrawn="1">
          <p15:clr>
            <a:srgbClr val="A4A3A4"/>
          </p15:clr>
        </p15:guide>
        <p15:guide id="8" orient="horz" pos="225" userDrawn="1">
          <p15:clr>
            <a:srgbClr val="A4A3A4"/>
          </p15:clr>
        </p15:guide>
        <p15:guide id="9" orient="horz" pos="1014" userDrawn="1">
          <p15:clr>
            <a:srgbClr val="A4A3A4"/>
          </p15:clr>
        </p15:guide>
        <p15:guide id="12" orient="horz" pos="4096" userDrawn="1">
          <p15:clr>
            <a:srgbClr val="A4A3A4"/>
          </p15:clr>
        </p15:guide>
        <p15:guide id="13" orient="horz" pos="3884" userDrawn="1">
          <p15:clr>
            <a:srgbClr val="A4A3A4"/>
          </p15:clr>
        </p15:guide>
        <p15:guide id="15" orient="horz" pos="663" userDrawn="1">
          <p15:clr>
            <a:srgbClr val="A4A3A4"/>
          </p15:clr>
        </p15:guide>
        <p15:guide id="16" orient="horz" pos="495" userDrawn="1">
          <p15:clr>
            <a:srgbClr val="A4A3A4"/>
          </p15:clr>
        </p15:guide>
        <p15:guide id="17" pos="5534" userDrawn="1">
          <p15:clr>
            <a:srgbClr val="A4A3A4"/>
          </p15:clr>
        </p15:guide>
        <p15:guide id="18" pos="4650" userDrawn="1">
          <p15:clr>
            <a:srgbClr val="A4A3A4"/>
          </p15:clr>
        </p15:guide>
        <p15:guide id="19" pos="5024" userDrawn="1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s://standardlife.ivfp.de/fondsanlagenoptimierer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mj.de/DE/Service/Formulare/Formulare_node.html" TargetMode="External"/><Relationship Id="rId2" Type="http://schemas.openxmlformats.org/officeDocument/2006/relationships/hyperlink" Target="https://www.bundesgesundheitsministerium.de/patientenverfuegung.html" TargetMode="Externa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mj.de/DE/Service/Formulare/Formulare_node.html" TargetMode="Externa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70DACEC-F91F-57D1-1125-69D84CDABA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9833" y="3214638"/>
            <a:ext cx="7615767" cy="1107996"/>
          </a:xfrm>
        </p:spPr>
        <p:txBody>
          <a:bodyPr/>
          <a:lstStyle/>
          <a:p>
            <a:r>
              <a:rPr lang="de-DE" dirty="0"/>
              <a:t>Die 10 besten Tipps zum </a:t>
            </a:r>
            <a:br>
              <a:rPr lang="de-DE" dirty="0"/>
            </a:br>
            <a:r>
              <a:rPr lang="de-DE" dirty="0"/>
              <a:t>Vererben und Verschenken!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F3EFD60-6A9E-1BA1-744D-B965AC75F31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9833" y="4395230"/>
            <a:ext cx="7615767" cy="485518"/>
          </a:xfrm>
        </p:spPr>
        <p:txBody>
          <a:bodyPr/>
          <a:lstStyle/>
          <a:p>
            <a:r>
              <a:rPr lang="de-DE" dirty="0"/>
              <a:t>Was Finanzberater* in der Praxis wissen müssen. 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C90458B4-7146-696C-D402-38E6D64E1E99}"/>
              </a:ext>
            </a:extLst>
          </p:cNvPr>
          <p:cNvSpPr txBox="1"/>
          <p:nvPr/>
        </p:nvSpPr>
        <p:spPr>
          <a:xfrm>
            <a:off x="4653839" y="6206016"/>
            <a:ext cx="419446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350" lvl="1">
              <a:tabLst>
                <a:tab pos="82550" algn="l"/>
              </a:tabLst>
            </a:pPr>
            <a:r>
              <a:rPr lang="de-DE" sz="800" i="1" dirty="0">
                <a:solidFill>
                  <a:schemeClr val="bg1"/>
                </a:solidFill>
              </a:rPr>
              <a:t>* Wir bitten um Verständnis, dass wir dem Lesefluss zuliebe überall dort, wo alle 	Geschlechtsformen erwähnt sein sollten, nur die männliche Schreibweise verwenden.</a:t>
            </a:r>
          </a:p>
        </p:txBody>
      </p:sp>
    </p:spTree>
    <p:extLst>
      <p:ext uri="{BB962C8B-B14F-4D97-AF65-F5344CB8AC3E}">
        <p14:creationId xmlns:p14="http://schemas.microsoft.com/office/powerpoint/2010/main" val="7438549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1B7E1ED0-A81A-C682-F608-CB0FAB47865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60363" y="234940"/>
            <a:ext cx="8424862" cy="156133"/>
          </a:xfrm>
        </p:spPr>
        <p:txBody>
          <a:bodyPr/>
          <a:lstStyle/>
          <a:p>
            <a:r>
              <a:rPr lang="de-DE" sz="1000" dirty="0"/>
              <a:t>Die 10 besten Tipps zum Vererben und Verschenken! // 4. Wie antworte ich kompetent auf Fragen meiner Kunden?</a:t>
            </a:r>
            <a:endParaRPr lang="de-DE" dirty="0"/>
          </a:p>
        </p:txBody>
      </p:sp>
      <p:sp>
        <p:nvSpPr>
          <p:cNvPr id="10" name="Titel 9">
            <a:extLst>
              <a:ext uri="{FF2B5EF4-FFF2-40B4-BE49-F238E27FC236}">
                <a16:creationId xmlns:a16="http://schemas.microsoft.com/office/drawing/2014/main" id="{4F39F3EA-2ACC-0870-EA2F-A5D70D2E3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(4) </a:t>
            </a:r>
            <a:r>
              <a:rPr lang="de-DE" dirty="0" smtClean="0"/>
              <a:t>Verschenken </a:t>
            </a:r>
            <a:r>
              <a:rPr lang="de-DE" dirty="0"/>
              <a:t>statt Vererben</a:t>
            </a:r>
            <a:r>
              <a:rPr lang="de-DE" dirty="0" smtClean="0"/>
              <a:t>!</a:t>
            </a:r>
            <a:endParaRPr lang="de-DE" dirty="0"/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E9391518-B404-A5C8-0D41-D8945E6FDC9B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de-DE" dirty="0"/>
              <a:t>Welche Kundenvorteile können Schenkungen zu Lebzeiten haben?</a:t>
            </a:r>
          </a:p>
          <a:p>
            <a:pPr marL="342900" lvl="2" indent="-342900">
              <a:buFont typeface="+mj-lt"/>
              <a:buAutoNum type="arabicParenR"/>
            </a:pPr>
            <a:r>
              <a:rPr lang="de-DE" dirty="0"/>
              <a:t>Absichern schon zu Lebzeiten. </a:t>
            </a:r>
          </a:p>
          <a:p>
            <a:pPr marL="342900" lvl="2" indent="-342900">
              <a:buFont typeface="+mj-lt"/>
              <a:buAutoNum type="arabicParenR"/>
            </a:pPr>
            <a:r>
              <a:rPr lang="de-DE" dirty="0"/>
              <a:t>Freude schenken („Geben mit warmer Hand“).</a:t>
            </a:r>
          </a:p>
          <a:p>
            <a:pPr marL="342900" lvl="2" indent="-342900">
              <a:buFont typeface="+mj-lt"/>
              <a:buAutoNum type="arabicParenR"/>
            </a:pPr>
            <a:r>
              <a:rPr lang="de-DE" dirty="0"/>
              <a:t>Mögliche Erbschaft- und Schenkungsteuer reduzieren.</a:t>
            </a:r>
          </a:p>
          <a:p>
            <a:pPr marL="342900" lvl="2" indent="-342900">
              <a:buFont typeface="+mj-lt"/>
              <a:buAutoNum type="arabicParenR"/>
            </a:pPr>
            <a:r>
              <a:rPr lang="de-DE" dirty="0"/>
              <a:t>Mögliche Pflichtteilsansprüche reduzieren.</a:t>
            </a:r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3D8D6A10-4B34-94B0-21BC-09138B50993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CA30057-1522-A34D-9EDB-EBE4F30CB92E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34127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1B7E1ED0-A81A-C682-F608-CB0FAB47865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60363" y="234940"/>
            <a:ext cx="8424862" cy="156133"/>
          </a:xfrm>
        </p:spPr>
        <p:txBody>
          <a:bodyPr/>
          <a:lstStyle/>
          <a:p>
            <a:r>
              <a:rPr lang="de-DE" sz="1000" dirty="0"/>
              <a:t>Die 10 besten Tipps zum Vererben und Verschenken! // 4. Wie antworte ich kompetent auf Fragen meiner Kunden?</a:t>
            </a:r>
            <a:endParaRPr lang="de-DE" dirty="0"/>
          </a:p>
        </p:txBody>
      </p:sp>
      <p:sp>
        <p:nvSpPr>
          <p:cNvPr id="10" name="Titel 9">
            <a:extLst>
              <a:ext uri="{FF2B5EF4-FFF2-40B4-BE49-F238E27FC236}">
                <a16:creationId xmlns:a16="http://schemas.microsoft.com/office/drawing/2014/main" id="{4F39F3EA-2ACC-0870-EA2F-A5D70D2E3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(4) </a:t>
            </a:r>
            <a:r>
              <a:rPr lang="de-DE" dirty="0" smtClean="0"/>
              <a:t>Verschenken </a:t>
            </a:r>
            <a:r>
              <a:rPr lang="de-DE" dirty="0"/>
              <a:t>statt Vererben</a:t>
            </a:r>
            <a:r>
              <a:rPr lang="de-DE" dirty="0" smtClean="0"/>
              <a:t>!</a:t>
            </a:r>
            <a:endParaRPr lang="de-DE" dirty="0"/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E9391518-B404-A5C8-0D41-D8945E6FDC9B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de-DE" dirty="0"/>
              <a:t>Welche zusätzlichen Kundenvorteile hat eine „fondsgebundene Lebensversicherung“?</a:t>
            </a:r>
          </a:p>
          <a:p>
            <a:pPr marL="342900" lvl="2" indent="-342900">
              <a:buFont typeface="+mj-lt"/>
              <a:buAutoNum type="arabicParenR"/>
            </a:pPr>
            <a:r>
              <a:rPr lang="de-DE" dirty="0"/>
              <a:t>Einfach außerhalb des Erbrechts umzusetzen.</a:t>
            </a:r>
          </a:p>
          <a:p>
            <a:pPr marL="342900" lvl="2" indent="-342900">
              <a:buFont typeface="+mj-lt"/>
              <a:buAutoNum type="arabicParenR"/>
            </a:pPr>
            <a:r>
              <a:rPr lang="de-DE" dirty="0"/>
              <a:t>Auszahlungskontrolle.</a:t>
            </a:r>
          </a:p>
          <a:p>
            <a:pPr marL="342900" lvl="2" indent="-342900">
              <a:buFont typeface="+mj-lt"/>
              <a:buAutoNum type="arabicParenR"/>
            </a:pPr>
            <a:r>
              <a:rPr lang="de-DE" dirty="0"/>
              <a:t>Einkommenssteuerrechtliche Vorteile in der Sparphase (gegenüber einem Depot).</a:t>
            </a:r>
          </a:p>
          <a:p>
            <a:pPr marL="342900" lvl="2" indent="-342900">
              <a:buFont typeface="+mj-lt"/>
              <a:buAutoNum type="arabicParenR"/>
            </a:pPr>
            <a:r>
              <a:rPr lang="de-DE" dirty="0"/>
              <a:t>Einkommenssteuerrechtliche Vorteile bei Todesfall (gegenüber einem Depot).</a:t>
            </a:r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3D8D6A10-4B34-94B0-21BC-09138B50993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CA30057-1522-A34D-9EDB-EBE4F30CB92E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95026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6F14BE2B-905F-70E3-9116-05338D4D5A8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5010" b="13619"/>
          <a:stretch/>
        </p:blipFill>
        <p:spPr>
          <a:xfrm>
            <a:off x="1" y="-163939"/>
            <a:ext cx="9143999" cy="7021939"/>
          </a:xfrm>
          <a:prstGeom prst="rect">
            <a:avLst/>
          </a:prstGeom>
        </p:spPr>
      </p:pic>
      <p:sp>
        <p:nvSpPr>
          <p:cNvPr id="4" name="Rechteck 3">
            <a:extLst>
              <a:ext uri="{FF2B5EF4-FFF2-40B4-BE49-F238E27FC236}">
                <a16:creationId xmlns:a16="http://schemas.microsoft.com/office/drawing/2014/main" id="{13B05A7C-9AF4-9A18-E188-A1C6913183FC}"/>
              </a:ext>
            </a:extLst>
          </p:cNvPr>
          <p:cNvSpPr/>
          <p:nvPr/>
        </p:nvSpPr>
        <p:spPr>
          <a:xfrm>
            <a:off x="0" y="-163939"/>
            <a:ext cx="7289074" cy="7021939"/>
          </a:xfrm>
          <a:prstGeom prst="rect">
            <a:avLst/>
          </a:prstGeom>
          <a:gradFill flip="none" rotWithShape="1">
            <a:gsLst>
              <a:gs pos="22000">
                <a:schemeClr val="accent5">
                  <a:alpha val="9602"/>
                </a:schemeClr>
              </a:gs>
              <a:gs pos="0">
                <a:schemeClr val="accent1">
                  <a:alpha val="0"/>
                </a:schemeClr>
              </a:gs>
              <a:gs pos="83000">
                <a:schemeClr val="tx2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platzhalter 3">
            <a:extLst>
              <a:ext uri="{FF2B5EF4-FFF2-40B4-BE49-F238E27FC236}">
                <a16:creationId xmlns:a16="http://schemas.microsoft.com/office/drawing/2014/main" id="{D6569888-8CBD-F771-C643-ED72D77D2A09}"/>
              </a:ext>
            </a:extLst>
          </p:cNvPr>
          <p:cNvSpPr txBox="1">
            <a:spLocks/>
          </p:cNvSpPr>
          <p:nvPr/>
        </p:nvSpPr>
        <p:spPr>
          <a:xfrm>
            <a:off x="444723" y="2591924"/>
            <a:ext cx="3991090" cy="3943438"/>
          </a:xfrm>
          <a:prstGeom prst="rect">
            <a:avLst/>
          </a:prstGeom>
        </p:spPr>
        <p:txBody>
          <a:bodyPr/>
          <a:lstStyle>
            <a:lvl1pPr marL="0" indent="0" algn="l" defTabSz="685719" rtl="0" eaLnBrk="1" latinLnBrk="0" hangingPunct="1">
              <a:lnSpc>
                <a:spcPct val="110000"/>
              </a:lnSpc>
              <a:spcBef>
                <a:spcPts val="1600"/>
              </a:spcBef>
              <a:buFont typeface="Arial"/>
              <a:buNone/>
              <a:defRPr sz="1600" b="1" kern="1200" spc="-41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charset="0"/>
              </a:defRPr>
            </a:lvl1pPr>
            <a:lvl2pPr marL="6351" indent="0" algn="l" defTabSz="685719" rtl="0" eaLnBrk="1" latinLnBrk="0" hangingPunct="1">
              <a:lnSpc>
                <a:spcPct val="110000"/>
              </a:lnSpc>
              <a:spcBef>
                <a:spcPts val="800"/>
              </a:spcBef>
              <a:buClr>
                <a:schemeClr val="accent1"/>
              </a:buClr>
              <a:buFont typeface="Wingdings" pitchFamily="2" charset="2"/>
              <a:buNone/>
              <a:tabLst/>
              <a:defRPr sz="1600" b="0" i="0" kern="120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charset="0"/>
              </a:defRPr>
            </a:lvl2pPr>
            <a:lvl3pPr marL="237039" indent="-237039" algn="l" defTabSz="685719" rtl="0" eaLnBrk="1" latinLnBrk="0" hangingPunct="1">
              <a:lnSpc>
                <a:spcPct val="110000"/>
              </a:lnSpc>
              <a:spcBef>
                <a:spcPts val="800"/>
              </a:spcBef>
              <a:buClrTx/>
              <a:buFont typeface="Arial" panose="020B0604020202020204" pitchFamily="34" charset="0"/>
              <a:buChar char="•"/>
              <a:tabLst/>
              <a:defRPr sz="1600" b="0" i="0" kern="120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charset="0"/>
              </a:defRPr>
            </a:lvl3pPr>
            <a:lvl4pPr marL="480428" indent="-243389" algn="l" defTabSz="685719" rtl="0" eaLnBrk="1" latinLnBrk="0" hangingPunct="1">
              <a:lnSpc>
                <a:spcPct val="110000"/>
              </a:lnSpc>
              <a:spcBef>
                <a:spcPts val="800"/>
              </a:spcBef>
              <a:buClrTx/>
              <a:buFont typeface="Arial" panose="020B0604020202020204" pitchFamily="34" charset="0"/>
              <a:buChar char="•"/>
              <a:tabLst/>
              <a:defRPr sz="1600" b="0" i="0" kern="120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charset="0"/>
              </a:defRPr>
            </a:lvl4pPr>
            <a:lvl5pPr marL="719578" indent="-239157" algn="l" defTabSz="685719" rtl="0" eaLnBrk="1" latinLnBrk="0" hangingPunct="1">
              <a:lnSpc>
                <a:spcPct val="110000"/>
              </a:lnSpc>
              <a:spcBef>
                <a:spcPts val="800"/>
              </a:spcBef>
              <a:buClrTx/>
              <a:buFont typeface="Arial" panose="020B0604020202020204" pitchFamily="34" charset="0"/>
              <a:buChar char="•"/>
              <a:tabLst/>
              <a:defRPr sz="1600" b="0" i="0" kern="120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charset="0"/>
              </a:defRPr>
            </a:lvl5pPr>
            <a:lvl6pPr marL="1885712" indent="-171429" algn="l" defTabSz="685719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575" indent="-171429" algn="l" defTabSz="685719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430" indent="-171429" algn="l" defTabSz="685719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286" indent="-171429" algn="l" defTabSz="685719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2000">
                <a:solidFill>
                  <a:schemeClr val="bg1"/>
                </a:solidFill>
              </a:rPr>
              <a:t>Ein Beispiel aus der Praxis </a:t>
            </a:r>
            <a:br>
              <a:rPr lang="de-DE" sz="2000">
                <a:solidFill>
                  <a:schemeClr val="bg1"/>
                </a:solidFill>
              </a:rPr>
            </a:br>
            <a:r>
              <a:rPr lang="de-DE" sz="2000">
                <a:solidFill>
                  <a:schemeClr val="bg1"/>
                </a:solidFill>
              </a:rPr>
              <a:t>sagt mehr als viele Worte</a:t>
            </a:r>
          </a:p>
          <a:p>
            <a:pPr lvl="1"/>
            <a:r>
              <a:rPr lang="de-DE" sz="1400" dirty="0">
                <a:solidFill>
                  <a:schemeClr val="bg1"/>
                </a:solidFill>
              </a:rPr>
              <a:t>Wohlhabende Mutter (50 Jahre) will Erbschaftsteuern reduzieren</a:t>
            </a:r>
          </a:p>
          <a:p>
            <a:endParaRPr lang="de-DE" sz="2000" dirty="0">
              <a:solidFill>
                <a:schemeClr val="bg1"/>
              </a:solidFill>
            </a:endParaRPr>
          </a:p>
        </p:txBody>
      </p:sp>
      <p:sp>
        <p:nvSpPr>
          <p:cNvPr id="6" name="Textplatzhalter 2">
            <a:extLst>
              <a:ext uri="{FF2B5EF4-FFF2-40B4-BE49-F238E27FC236}">
                <a16:creationId xmlns:a16="http://schemas.microsoft.com/office/drawing/2014/main" id="{E13D153C-788E-7E20-0F16-1CB3CD3EF35B}"/>
              </a:ext>
            </a:extLst>
          </p:cNvPr>
          <p:cNvSpPr txBox="1">
            <a:spLocks/>
          </p:cNvSpPr>
          <p:nvPr/>
        </p:nvSpPr>
        <p:spPr>
          <a:xfrm>
            <a:off x="3" y="1832115"/>
            <a:ext cx="10329860" cy="437171"/>
          </a:xfrm>
          <a:prstGeom prst="rect">
            <a:avLst/>
          </a:prstGeom>
        </p:spPr>
        <p:txBody>
          <a:bodyPr/>
          <a:lstStyle>
            <a:lvl1pPr marL="0" indent="0" algn="l" defTabSz="685719" rtl="0" eaLnBrk="1" latinLnBrk="0" hangingPunct="1">
              <a:lnSpc>
                <a:spcPct val="110000"/>
              </a:lnSpc>
              <a:spcBef>
                <a:spcPts val="1600"/>
              </a:spcBef>
              <a:buFont typeface="Arial"/>
              <a:buNone/>
              <a:defRPr sz="1600" b="1" kern="1200" spc="-41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charset="0"/>
              </a:defRPr>
            </a:lvl1pPr>
            <a:lvl2pPr marL="6351" indent="0" algn="l" defTabSz="685719" rtl="0" eaLnBrk="1" latinLnBrk="0" hangingPunct="1">
              <a:lnSpc>
                <a:spcPct val="110000"/>
              </a:lnSpc>
              <a:spcBef>
                <a:spcPts val="800"/>
              </a:spcBef>
              <a:buClr>
                <a:schemeClr val="accent1"/>
              </a:buClr>
              <a:buFont typeface="Wingdings" pitchFamily="2" charset="2"/>
              <a:buNone/>
              <a:tabLst/>
              <a:defRPr sz="1600" b="0" i="0" kern="120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charset="0"/>
              </a:defRPr>
            </a:lvl2pPr>
            <a:lvl3pPr marL="237039" indent="-237039" algn="l" defTabSz="685719" rtl="0" eaLnBrk="1" latinLnBrk="0" hangingPunct="1">
              <a:lnSpc>
                <a:spcPct val="110000"/>
              </a:lnSpc>
              <a:spcBef>
                <a:spcPts val="800"/>
              </a:spcBef>
              <a:buClrTx/>
              <a:buFont typeface="Arial" panose="020B0604020202020204" pitchFamily="34" charset="0"/>
              <a:buChar char="•"/>
              <a:tabLst/>
              <a:defRPr sz="1600" b="0" i="0" kern="120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charset="0"/>
              </a:defRPr>
            </a:lvl3pPr>
            <a:lvl4pPr marL="480428" indent="-243389" algn="l" defTabSz="685719" rtl="0" eaLnBrk="1" latinLnBrk="0" hangingPunct="1">
              <a:lnSpc>
                <a:spcPct val="110000"/>
              </a:lnSpc>
              <a:spcBef>
                <a:spcPts val="800"/>
              </a:spcBef>
              <a:buClrTx/>
              <a:buFont typeface="Arial" panose="020B0604020202020204" pitchFamily="34" charset="0"/>
              <a:buChar char="•"/>
              <a:tabLst/>
              <a:defRPr sz="1600" b="0" i="0" kern="120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charset="0"/>
              </a:defRPr>
            </a:lvl4pPr>
            <a:lvl5pPr marL="719578" indent="-239157" algn="l" defTabSz="685719" rtl="0" eaLnBrk="1" latinLnBrk="0" hangingPunct="1">
              <a:lnSpc>
                <a:spcPct val="110000"/>
              </a:lnSpc>
              <a:spcBef>
                <a:spcPts val="800"/>
              </a:spcBef>
              <a:buClrTx/>
              <a:buFont typeface="Arial" panose="020B0604020202020204" pitchFamily="34" charset="0"/>
              <a:buChar char="•"/>
              <a:tabLst/>
              <a:defRPr sz="1600" b="0" i="0" kern="120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charset="0"/>
              </a:defRPr>
            </a:lvl5pPr>
            <a:lvl6pPr marL="1885712" indent="-171429" algn="l" defTabSz="685719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575" indent="-171429" algn="l" defTabSz="685719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430" indent="-171429" algn="l" defTabSz="685719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286" indent="-171429" algn="l" defTabSz="685719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31800"/>
            <a:r>
              <a:rPr lang="de-DE" sz="2400" dirty="0">
                <a:solidFill>
                  <a:schemeClr val="accent2"/>
                </a:solidFill>
              </a:rPr>
              <a:t>Verschenken statt Vererben!</a:t>
            </a:r>
          </a:p>
        </p:txBody>
      </p:sp>
      <p:pic>
        <p:nvPicPr>
          <p:cNvPr id="9" name="Picture 6">
            <a:extLst>
              <a:ext uri="{FF2B5EF4-FFF2-40B4-BE49-F238E27FC236}">
                <a16:creationId xmlns:a16="http://schemas.microsoft.com/office/drawing/2014/main" id="{DE928A31-15C9-17B5-8A5E-43E598E10412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7380000" y="305836"/>
            <a:ext cx="1507200" cy="311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85705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1B7E1ED0-A81A-C682-F608-CB0FAB47865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de-DE" sz="1000" dirty="0"/>
              <a:t>Die 10 besten Tipps zum Vererben und Verschenken! // Praxisbeispiel: Vererben und verschenken</a:t>
            </a:r>
            <a:endParaRPr lang="de-DE" dirty="0"/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3D8D6A10-4B34-94B0-21BC-09138B50993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CA30057-1522-A34D-9EDB-EBE4F30CB92E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10" name="Titel 9">
            <a:extLst>
              <a:ext uri="{FF2B5EF4-FFF2-40B4-BE49-F238E27FC236}">
                <a16:creationId xmlns:a16="http://schemas.microsoft.com/office/drawing/2014/main" id="{4F39F3EA-2ACC-0870-EA2F-A5D70D2E3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1. Beispiel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8ED6CE3-4300-13C5-FB58-C836D762878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pPr marL="361950" indent="0">
              <a:buNone/>
            </a:pPr>
            <a:r>
              <a:rPr lang="de-DE" dirty="0" smtClean="0"/>
              <a:t>Wohlhabende Mutter (50 Jahre) will Erbschaftsteuern reduzieren</a:t>
            </a:r>
            <a:endParaRPr lang="de-DE" dirty="0"/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E9391518-B404-A5C8-0D41-D8945E6FDC9B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pPr marL="230686" lvl="2" indent="-230686"/>
            <a:r>
              <a:rPr lang="de-DE" dirty="0"/>
              <a:t>Die Kundin ist </a:t>
            </a:r>
            <a:r>
              <a:rPr lang="de-DE" b="1" dirty="0">
                <a:solidFill>
                  <a:schemeClr val="accent1"/>
                </a:solidFill>
              </a:rPr>
              <a:t>50 Jahre </a:t>
            </a:r>
            <a:r>
              <a:rPr lang="de-DE" dirty="0"/>
              <a:t>alt.</a:t>
            </a:r>
          </a:p>
          <a:p>
            <a:pPr marL="230686" lvl="2" indent="-230686"/>
            <a:r>
              <a:rPr lang="de-DE" dirty="0"/>
              <a:t>Sie ist wohlhabend </a:t>
            </a:r>
            <a:r>
              <a:rPr lang="de-DE" b="1" dirty="0">
                <a:solidFill>
                  <a:schemeClr val="accent1"/>
                </a:solidFill>
              </a:rPr>
              <a:t>(ca. 2 Millionen Euro Nettovermögen)</a:t>
            </a:r>
            <a:r>
              <a:rPr lang="de-DE" dirty="0"/>
              <a:t>.</a:t>
            </a:r>
          </a:p>
          <a:p>
            <a:pPr marL="230686" lvl="2" indent="-230686"/>
            <a:r>
              <a:rPr lang="de-DE" dirty="0"/>
              <a:t>Sie wird eine gute Rente haben und ist daher auch im Fall der Pflege gut abgesichert.</a:t>
            </a:r>
          </a:p>
          <a:p>
            <a:pPr marL="230686" lvl="2" indent="-230686"/>
            <a:r>
              <a:rPr lang="de-DE" dirty="0"/>
              <a:t>Sie ist verheiratet und hat eine Tochter, 15 Jahre alt.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418575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1B7E1ED0-A81A-C682-F608-CB0FAB47865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de-DE" sz="1000" dirty="0"/>
              <a:t>Die 10 besten Tipps zum Vererben und Verschenken! // Praxisbeispiel: Vererben und verschenken</a:t>
            </a:r>
            <a:endParaRPr lang="de-DE" dirty="0"/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3D8D6A10-4B34-94B0-21BC-09138B50993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CA30057-1522-A34D-9EDB-EBE4F30CB92E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10" name="Titel 9">
            <a:extLst>
              <a:ext uri="{FF2B5EF4-FFF2-40B4-BE49-F238E27FC236}">
                <a16:creationId xmlns:a16="http://schemas.microsoft.com/office/drawing/2014/main" id="{4F39F3EA-2ACC-0870-EA2F-A5D70D2E3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2. Kundenwünsche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8ED6CE3-4300-13C5-FB58-C836D762878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pPr marL="361950" indent="0">
              <a:buNone/>
            </a:pPr>
            <a:r>
              <a:rPr lang="de-DE" dirty="0"/>
              <a:t>Wohlhabende Mutter (50 Jahre) will Erbschaftsteuern reduzieren</a:t>
            </a:r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E9391518-B404-A5C8-0D41-D8945E6FDC9B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pPr marL="230686" lvl="2" indent="-230686"/>
            <a:r>
              <a:rPr lang="de-DE" dirty="0"/>
              <a:t>Sie will eine </a:t>
            </a:r>
            <a:r>
              <a:rPr lang="de-DE" b="1" dirty="0">
                <a:solidFill>
                  <a:schemeClr val="accent1"/>
                </a:solidFill>
              </a:rPr>
              <a:t>attraktive Anlage </a:t>
            </a:r>
            <a:r>
              <a:rPr lang="de-DE" dirty="0"/>
              <a:t>nach ihren Risikovorstellungen.</a:t>
            </a:r>
          </a:p>
          <a:p>
            <a:pPr marL="230686" lvl="2" indent="-230686"/>
            <a:r>
              <a:rPr lang="de-DE" dirty="0"/>
              <a:t>Die Mutter will in erster Linie </a:t>
            </a:r>
            <a:r>
              <a:rPr lang="de-DE" b="1" dirty="0">
                <a:solidFill>
                  <a:schemeClr val="accent1"/>
                </a:solidFill>
              </a:rPr>
              <a:t>Erbschaftsteuern reduzieren</a:t>
            </a:r>
            <a:r>
              <a:rPr lang="de-DE" dirty="0"/>
              <a:t>.</a:t>
            </a:r>
          </a:p>
          <a:p>
            <a:pPr marL="230686" lvl="2" indent="-230686"/>
            <a:r>
              <a:rPr lang="de-DE" dirty="0"/>
              <a:t>Es soll möglichst </a:t>
            </a:r>
            <a:r>
              <a:rPr lang="de-DE" b="1" dirty="0">
                <a:solidFill>
                  <a:schemeClr val="accent1"/>
                </a:solidFill>
              </a:rPr>
              <a:t>einfach und unkompliziert</a:t>
            </a:r>
            <a:r>
              <a:rPr lang="de-DE" dirty="0"/>
              <a:t> sein.</a:t>
            </a:r>
          </a:p>
          <a:p>
            <a:pPr marL="230686" lvl="2" indent="-230686"/>
            <a:r>
              <a:rPr lang="de-DE" dirty="0"/>
              <a:t>Sie möchte auf jeden Fall eine </a:t>
            </a:r>
            <a:r>
              <a:rPr lang="de-DE" b="1" dirty="0">
                <a:solidFill>
                  <a:schemeClr val="accent1"/>
                </a:solidFill>
              </a:rPr>
              <a:t>„Auszahlungskontrolle“</a:t>
            </a:r>
            <a:r>
              <a:rPr lang="de-DE" dirty="0"/>
              <a:t> behalten.</a:t>
            </a:r>
          </a:p>
          <a:p>
            <a:pPr marL="230686" lvl="2" indent="-230686"/>
            <a:r>
              <a:rPr lang="de-DE" dirty="0"/>
              <a:t>Eine </a:t>
            </a:r>
            <a:r>
              <a:rPr lang="de-DE" b="1" dirty="0">
                <a:solidFill>
                  <a:schemeClr val="accent1"/>
                </a:solidFill>
              </a:rPr>
              <a:t>einkommensteuerfreie Todesfallleistung</a:t>
            </a:r>
            <a:r>
              <a:rPr lang="de-DE" dirty="0"/>
              <a:t> ist zusätzlich attraktiv für sie.</a:t>
            </a:r>
          </a:p>
        </p:txBody>
      </p:sp>
    </p:spTree>
    <p:extLst>
      <p:ext uri="{BB962C8B-B14F-4D97-AF65-F5344CB8AC3E}">
        <p14:creationId xmlns:p14="http://schemas.microsoft.com/office/powerpoint/2010/main" val="28750695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1B7E1ED0-A81A-C682-F608-CB0FAB47865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de-DE" sz="1000" dirty="0"/>
              <a:t>Die 10 besten Tipps zum Vererben und Verschenken! // Praxisbeispiel: Vererben und verschenken</a:t>
            </a:r>
            <a:endParaRPr lang="de-DE" dirty="0"/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3D8D6A10-4B34-94B0-21BC-09138B50993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CA30057-1522-A34D-9EDB-EBE4F30CB92E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10" name="Titel 9">
            <a:extLst>
              <a:ext uri="{FF2B5EF4-FFF2-40B4-BE49-F238E27FC236}">
                <a16:creationId xmlns:a16="http://schemas.microsoft.com/office/drawing/2014/main" id="{4F39F3EA-2ACC-0870-EA2F-A5D70D2E3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3. Aktiv ansprechen und beraten!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8ED6CE3-4300-13C5-FB58-C836D762878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pPr marL="361950" indent="0">
              <a:buNone/>
            </a:pPr>
            <a:r>
              <a:rPr lang="de-DE" dirty="0"/>
              <a:t>Wohlhabende Mutter (50 Jahre) will Erbschaftsteuern reduzieren</a:t>
            </a:r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E9391518-B404-A5C8-0D41-D8945E6FDC9B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pPr marL="0" lvl="2" indent="0">
              <a:buNone/>
            </a:pPr>
            <a:r>
              <a:rPr lang="de-DE" dirty="0"/>
              <a:t>Finanzcheck</a:t>
            </a:r>
          </a:p>
          <a:p>
            <a:pPr lvl="2"/>
            <a:r>
              <a:rPr lang="de-DE" dirty="0"/>
              <a:t>Frühzeitig wegen der Zehnjahresfrist ansprechen</a:t>
            </a:r>
          </a:p>
          <a:p>
            <a:pPr lvl="2"/>
            <a:r>
              <a:rPr lang="de-DE" dirty="0"/>
              <a:t>Familienverhältnisse wegen der Freibeträge sehr wichtig</a:t>
            </a:r>
          </a:p>
          <a:p>
            <a:pPr lvl="2"/>
            <a:r>
              <a:rPr lang="de-DE" dirty="0"/>
              <a:t>Steuerliches Nettovermögen vom Steuerberater geben lassen</a:t>
            </a:r>
            <a:br>
              <a:rPr lang="de-DE" dirty="0"/>
            </a:br>
            <a:endParaRPr lang="de-DE" dirty="0"/>
          </a:p>
          <a:p>
            <a:pPr lvl="1"/>
            <a:r>
              <a:rPr lang="de-DE" dirty="0"/>
              <a:t>Schenkung (siehe nachfolgend)</a:t>
            </a:r>
          </a:p>
          <a:p>
            <a:pPr lvl="2"/>
            <a:r>
              <a:rPr lang="de-DE" dirty="0"/>
              <a:t>Schenkungen unter Lebenden</a:t>
            </a:r>
          </a:p>
          <a:p>
            <a:pPr lvl="2"/>
            <a:r>
              <a:rPr lang="de-DE" dirty="0"/>
              <a:t>Keine Schenkung innerhalb der vergangenen zehn Jahre </a:t>
            </a:r>
            <a:br>
              <a:rPr lang="de-DE" dirty="0"/>
            </a:br>
            <a:endParaRPr lang="de-DE" dirty="0"/>
          </a:p>
          <a:p>
            <a:pPr lvl="1"/>
            <a:r>
              <a:rPr lang="de-DE" dirty="0"/>
              <a:t>Testament/Erbvertrag</a:t>
            </a:r>
          </a:p>
          <a:p>
            <a:pPr lvl="2"/>
            <a:r>
              <a:rPr lang="de-DE" dirty="0"/>
              <a:t>Bei großen Vermögen besonders wichtig  </a:t>
            </a:r>
          </a:p>
        </p:txBody>
      </p:sp>
    </p:spTree>
    <p:extLst>
      <p:ext uri="{BB962C8B-B14F-4D97-AF65-F5344CB8AC3E}">
        <p14:creationId xmlns:p14="http://schemas.microsoft.com/office/powerpoint/2010/main" val="27928223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1B7E1ED0-A81A-C682-F608-CB0FAB47865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de-DE" sz="1000" dirty="0"/>
              <a:t>Die 10 besten Tipps zum Vererben und Verschenken! // Praxisbeispiel: Vererben und verschenken</a:t>
            </a:r>
            <a:endParaRPr lang="de-DE" dirty="0"/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3D8D6A10-4B34-94B0-21BC-09138B50993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CA30057-1522-A34D-9EDB-EBE4F30CB92E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10" name="Titel 9">
            <a:extLst>
              <a:ext uri="{FF2B5EF4-FFF2-40B4-BE49-F238E27FC236}">
                <a16:creationId xmlns:a16="http://schemas.microsoft.com/office/drawing/2014/main" id="{4F39F3EA-2ACC-0870-EA2F-A5D70D2E3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4. </a:t>
            </a:r>
            <a:r>
              <a:rPr lang="de-DE" dirty="0" err="1"/>
              <a:t>WeitBlick</a:t>
            </a:r>
            <a:r>
              <a:rPr lang="de-DE" dirty="0"/>
              <a:t> – Lösung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8ED6CE3-4300-13C5-FB58-C836D762878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pPr marL="361950" indent="0">
              <a:buNone/>
            </a:pPr>
            <a:r>
              <a:rPr lang="de-DE" dirty="0"/>
              <a:t>Wohlhabende Mutter (50 Jahre) will Erbschaftsteuern reduzieren</a:t>
            </a:r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E9391518-B404-A5C8-0D41-D8945E6FDC9B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pPr marL="230686" lvl="2" indent="-230686">
              <a:buClr>
                <a:schemeClr val="tx2"/>
              </a:buClr>
            </a:pPr>
            <a:r>
              <a:rPr lang="de-DE" dirty="0" err="1"/>
              <a:t>WeitBlick</a:t>
            </a:r>
            <a:r>
              <a:rPr lang="de-DE" dirty="0"/>
              <a:t> Vertrag mit </a:t>
            </a:r>
            <a:r>
              <a:rPr lang="de-DE" b="1" dirty="0">
                <a:solidFill>
                  <a:schemeClr val="accent1"/>
                </a:solidFill>
              </a:rPr>
              <a:t>4</a:t>
            </a:r>
            <a:r>
              <a:rPr lang="de-DE" b="1" dirty="0">
                <a:solidFill>
                  <a:srgbClr val="0070C0"/>
                </a:solidFill>
              </a:rPr>
              <a:t>0</a:t>
            </a:r>
            <a:r>
              <a:rPr lang="de-DE" b="1" dirty="0">
                <a:solidFill>
                  <a:schemeClr val="accent1"/>
                </a:solidFill>
              </a:rPr>
              <a:t>0.000 Euro Einmalbeitrag</a:t>
            </a:r>
          </a:p>
          <a:p>
            <a:pPr marL="230686" lvl="2" indent="-230686">
              <a:buClr>
                <a:schemeClr val="tx2"/>
              </a:buClr>
            </a:pPr>
            <a:r>
              <a:rPr lang="de-DE" b="1" dirty="0">
                <a:solidFill>
                  <a:schemeClr val="accent1"/>
                </a:solidFill>
              </a:rPr>
              <a:t>2 VN: Die Mutter und die Tochter </a:t>
            </a:r>
            <a:r>
              <a:rPr lang="de-DE" dirty="0"/>
              <a:t>werden </a:t>
            </a:r>
            <a:r>
              <a:rPr lang="de-DE" b="1" dirty="0">
                <a:solidFill>
                  <a:schemeClr val="accent1"/>
                </a:solidFill>
              </a:rPr>
              <a:t>beide</a:t>
            </a:r>
            <a:r>
              <a:rPr lang="de-DE" dirty="0"/>
              <a:t> Versicherungsnehmer.</a:t>
            </a:r>
          </a:p>
          <a:p>
            <a:pPr marL="230686" lvl="2" indent="-230686">
              <a:buClr>
                <a:schemeClr val="tx2"/>
              </a:buClr>
            </a:pPr>
            <a:r>
              <a:rPr lang="de-DE" b="1" dirty="0">
                <a:solidFill>
                  <a:schemeClr val="accent1"/>
                </a:solidFill>
              </a:rPr>
              <a:t>99/1-Regel: </a:t>
            </a:r>
            <a:r>
              <a:rPr lang="de-DE" dirty="0"/>
              <a:t>Die Tochter erhält </a:t>
            </a:r>
            <a:r>
              <a:rPr lang="de-DE" b="1" dirty="0">
                <a:solidFill>
                  <a:schemeClr val="accent1"/>
                </a:solidFill>
              </a:rPr>
              <a:t>99 Prozent </a:t>
            </a:r>
            <a:r>
              <a:rPr lang="de-DE" dirty="0"/>
              <a:t>des Werts der Lebensversicherung </a:t>
            </a:r>
            <a:br>
              <a:rPr lang="de-DE" dirty="0"/>
            </a:br>
            <a:r>
              <a:rPr lang="de-DE" dirty="0"/>
              <a:t>geschenkt und die Mutter behält </a:t>
            </a:r>
            <a:r>
              <a:rPr lang="de-DE" b="1" dirty="0">
                <a:solidFill>
                  <a:schemeClr val="accent1"/>
                </a:solidFill>
              </a:rPr>
              <a:t>1 Prozent</a:t>
            </a:r>
            <a:r>
              <a:rPr lang="de-DE" dirty="0"/>
              <a:t>.</a:t>
            </a:r>
          </a:p>
          <a:p>
            <a:pPr marL="230686" lvl="2" indent="-230686">
              <a:buClr>
                <a:schemeClr val="tx2"/>
              </a:buClr>
            </a:pPr>
            <a:r>
              <a:rPr lang="de-DE" b="1" dirty="0">
                <a:solidFill>
                  <a:schemeClr val="accent1"/>
                </a:solidFill>
              </a:rPr>
              <a:t>VP: Die Mutter </a:t>
            </a:r>
            <a:r>
              <a:rPr lang="de-DE" dirty="0"/>
              <a:t>wird versicherte Person.</a:t>
            </a:r>
          </a:p>
          <a:p>
            <a:pPr marL="230686" lvl="2" indent="-230686">
              <a:buClr>
                <a:schemeClr val="tx2"/>
              </a:buClr>
            </a:pPr>
            <a:r>
              <a:rPr lang="de-DE" b="1" dirty="0">
                <a:solidFill>
                  <a:schemeClr val="accent1"/>
                </a:solidFill>
              </a:rPr>
              <a:t>Bezugsrecht: Die Tochter </a:t>
            </a:r>
            <a:r>
              <a:rPr lang="de-DE" dirty="0"/>
              <a:t>wird bezugsberechtigt auf den Todesfall.</a:t>
            </a:r>
          </a:p>
          <a:p>
            <a:pPr marL="230686" lvl="2" indent="-230686">
              <a:buClr>
                <a:schemeClr val="tx2"/>
              </a:buClr>
            </a:pPr>
            <a:r>
              <a:rPr lang="de-DE" b="1" dirty="0">
                <a:solidFill>
                  <a:schemeClr val="accent1"/>
                </a:solidFill>
              </a:rPr>
              <a:t>Schenkung: </a:t>
            </a:r>
            <a:r>
              <a:rPr lang="de-DE" dirty="0"/>
              <a:t>Mit der </a:t>
            </a:r>
            <a:r>
              <a:rPr lang="de-DE" b="1" dirty="0">
                <a:solidFill>
                  <a:schemeClr val="accent1"/>
                </a:solidFill>
              </a:rPr>
              <a:t>Zahlung des Einmalbeitrags </a:t>
            </a:r>
            <a:r>
              <a:rPr lang="de-DE" dirty="0"/>
              <a:t>von 400.000 Euro </a:t>
            </a:r>
            <a:br>
              <a:rPr lang="de-DE" dirty="0"/>
            </a:br>
            <a:r>
              <a:rPr lang="de-DE" dirty="0"/>
              <a:t>wird die Schenkung eines Anteils von 99 Prozent vollzogen.</a:t>
            </a:r>
          </a:p>
        </p:txBody>
      </p:sp>
    </p:spTree>
    <p:extLst>
      <p:ext uri="{BB962C8B-B14F-4D97-AF65-F5344CB8AC3E}">
        <p14:creationId xmlns:p14="http://schemas.microsoft.com/office/powerpoint/2010/main" val="19768646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1B7E1ED0-A81A-C682-F608-CB0FAB47865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de-DE" sz="1000" dirty="0"/>
              <a:t>Die 10 besten Tipps zum Vererben und Verschenken! // Praxisbeispiel: Vererben und verschenken</a:t>
            </a:r>
            <a:endParaRPr lang="de-DE" dirty="0"/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3D8D6A10-4B34-94B0-21BC-09138B50993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CA30057-1522-A34D-9EDB-EBE4F30CB92E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10" name="Titel 9">
            <a:extLst>
              <a:ext uri="{FF2B5EF4-FFF2-40B4-BE49-F238E27FC236}">
                <a16:creationId xmlns:a16="http://schemas.microsoft.com/office/drawing/2014/main" id="{4F39F3EA-2ACC-0870-EA2F-A5D70D2E3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5. Erbschaftsteuern reduzieren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8ED6CE3-4300-13C5-FB58-C836D762878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pPr marL="361950" indent="0">
              <a:buNone/>
            </a:pPr>
            <a:r>
              <a:rPr lang="de-DE" dirty="0"/>
              <a:t>Wohlhabende Mutter (50 Jahre) will Erbschaftsteuern reduzieren</a:t>
            </a:r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E9391518-B404-A5C8-0D41-D8945E6FDC9B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pPr lvl="2"/>
            <a:r>
              <a:rPr lang="de-DE" dirty="0"/>
              <a:t>Die Schenkung eines Anteils an der Lebensversicherung über </a:t>
            </a:r>
            <a:r>
              <a:rPr lang="de-DE" b="1" dirty="0">
                <a:solidFill>
                  <a:schemeClr val="accent1"/>
                </a:solidFill>
              </a:rPr>
              <a:t>396.000 Euro</a:t>
            </a:r>
            <a:r>
              <a:rPr lang="de-DE" dirty="0"/>
              <a:t> ist </a:t>
            </a:r>
            <a:r>
              <a:rPr lang="de-DE" dirty="0" err="1"/>
              <a:t>schenkungsteuerfrei</a:t>
            </a:r>
            <a:r>
              <a:rPr lang="de-DE" dirty="0"/>
              <a:t>.</a:t>
            </a:r>
          </a:p>
          <a:p>
            <a:pPr lvl="2"/>
            <a:r>
              <a:rPr lang="de-DE" dirty="0"/>
              <a:t>Bei einem angenommenen </a:t>
            </a:r>
            <a:r>
              <a:rPr lang="de-DE" dirty="0" err="1"/>
              <a:t>Schenkungsteuersatz</a:t>
            </a:r>
            <a:r>
              <a:rPr lang="de-DE" dirty="0"/>
              <a:t> von </a:t>
            </a:r>
            <a:r>
              <a:rPr lang="de-DE" b="1" dirty="0">
                <a:solidFill>
                  <a:schemeClr val="accent1"/>
                </a:solidFill>
              </a:rPr>
              <a:t>15 Prozent</a:t>
            </a:r>
            <a:r>
              <a:rPr lang="de-DE" dirty="0"/>
              <a:t> können </a:t>
            </a:r>
            <a:r>
              <a:rPr lang="de-DE" b="1" dirty="0">
                <a:solidFill>
                  <a:schemeClr val="accent1"/>
                </a:solidFill>
              </a:rPr>
              <a:t>59.400 Euro</a:t>
            </a:r>
            <a:r>
              <a:rPr lang="de-DE" dirty="0"/>
              <a:t> </a:t>
            </a:r>
            <a:br>
              <a:rPr lang="de-DE" dirty="0"/>
            </a:br>
            <a:r>
              <a:rPr lang="de-DE" dirty="0"/>
              <a:t>an Erbschaft- und Schenkungsteuer gespart werden.</a:t>
            </a:r>
          </a:p>
          <a:p>
            <a:pPr lvl="2"/>
            <a:r>
              <a:rPr lang="de-DE" dirty="0"/>
              <a:t>Diese Rechnung gilt unter der Annahme, dass </a:t>
            </a:r>
            <a:r>
              <a:rPr lang="de-DE" dirty="0" smtClean="0"/>
              <a:t>die Mutter in den nächsten 10 Jahren nicht stirbt und das im </a:t>
            </a:r>
            <a:r>
              <a:rPr lang="de-DE" dirty="0"/>
              <a:t>Rahmen des späteren Erbfalls die Tochter einen Vermögenswert von mindestens 400.000 Euro erhält.</a:t>
            </a:r>
          </a:p>
        </p:txBody>
      </p:sp>
    </p:spTree>
    <p:extLst>
      <p:ext uri="{BB962C8B-B14F-4D97-AF65-F5344CB8AC3E}">
        <p14:creationId xmlns:p14="http://schemas.microsoft.com/office/powerpoint/2010/main" val="10733035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1B7E1ED0-A81A-C682-F608-CB0FAB47865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de-DE" sz="1000" dirty="0"/>
              <a:t>Die 10 besten Tipps zum Vererben und Verschenken! // Praxisbeispiel: Vererben und verschenken</a:t>
            </a:r>
            <a:endParaRPr lang="de-DE" dirty="0"/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3D8D6A10-4B34-94B0-21BC-09138B50993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CA30057-1522-A34D-9EDB-EBE4F30CB92E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10" name="Titel 9">
            <a:extLst>
              <a:ext uri="{FF2B5EF4-FFF2-40B4-BE49-F238E27FC236}">
                <a16:creationId xmlns:a16="http://schemas.microsoft.com/office/drawing/2014/main" id="{4F39F3EA-2ACC-0870-EA2F-A5D70D2E3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5. Exkurs – Freibeträge im </a:t>
            </a:r>
            <a:br>
              <a:rPr lang="de-DE" dirty="0"/>
            </a:br>
            <a:r>
              <a:rPr lang="de-DE" dirty="0"/>
              <a:t>Schenkung- und Erbschaftsteuerecht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8ED6CE3-4300-13C5-FB58-C836D762878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pPr marL="361950" indent="0">
              <a:buNone/>
            </a:pPr>
            <a:r>
              <a:rPr lang="de-DE" dirty="0"/>
              <a:t>Wohlhabende Mutter (50 Jahre) will Erbschaftsteuern reduzieren</a:t>
            </a:r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E9391518-B404-A5C8-0D41-D8945E6FDC9B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pPr marL="0" lvl="2" indent="0">
              <a:buNone/>
            </a:pPr>
            <a:r>
              <a:rPr lang="de-DE" dirty="0"/>
              <a:t>Je näher das Verwandtschaftsverhältnis, desto höher die Freibeträge</a:t>
            </a:r>
          </a:p>
          <a:p>
            <a:pPr marL="0" lvl="2" indent="0">
              <a:buNone/>
              <a:tabLst>
                <a:tab pos="5370513" algn="r"/>
              </a:tabLst>
            </a:pPr>
            <a:r>
              <a:rPr lang="de-DE" dirty="0">
                <a:solidFill>
                  <a:schemeClr val="tx1"/>
                </a:solidFill>
              </a:rPr>
              <a:t>Eheleute und eingetragene Lebenspartner	500.000 Euro</a:t>
            </a:r>
          </a:p>
          <a:p>
            <a:pPr marL="0" lvl="2" indent="0">
              <a:spcBef>
                <a:spcPts val="200"/>
              </a:spcBef>
              <a:buNone/>
              <a:tabLst>
                <a:tab pos="5370513" algn="r"/>
              </a:tabLst>
            </a:pPr>
            <a:r>
              <a:rPr lang="de-DE" dirty="0">
                <a:solidFill>
                  <a:schemeClr val="tx1"/>
                </a:solidFill>
              </a:rPr>
              <a:t>Kinder, Stiefkinder, Adoptivkinder	400.000 Euro</a:t>
            </a:r>
          </a:p>
          <a:p>
            <a:pPr marL="0" lvl="2" indent="0">
              <a:spcBef>
                <a:spcPts val="200"/>
              </a:spcBef>
              <a:buNone/>
              <a:tabLst>
                <a:tab pos="5370513" algn="r"/>
              </a:tabLst>
            </a:pPr>
            <a:r>
              <a:rPr lang="de-DE" dirty="0">
                <a:solidFill>
                  <a:schemeClr val="tx1"/>
                </a:solidFill>
              </a:rPr>
              <a:t>Enkel, wenn (Stief-)Kinder verstorben	400.000 Euro</a:t>
            </a:r>
          </a:p>
          <a:p>
            <a:pPr marL="0" lvl="2" indent="0">
              <a:spcBef>
                <a:spcPts val="200"/>
              </a:spcBef>
              <a:buNone/>
              <a:tabLst>
                <a:tab pos="5370513" algn="r"/>
              </a:tabLst>
            </a:pPr>
            <a:r>
              <a:rPr lang="de-DE" dirty="0">
                <a:solidFill>
                  <a:schemeClr val="tx1"/>
                </a:solidFill>
              </a:rPr>
              <a:t>Enkel, Urenkel usw.	200.000 Euro </a:t>
            </a:r>
          </a:p>
          <a:p>
            <a:pPr marL="0" lvl="2" indent="0">
              <a:spcBef>
                <a:spcPts val="200"/>
              </a:spcBef>
              <a:buNone/>
              <a:tabLst>
                <a:tab pos="5370513" algn="r"/>
              </a:tabLst>
            </a:pPr>
            <a:r>
              <a:rPr lang="de-DE" dirty="0">
                <a:solidFill>
                  <a:schemeClr val="tx1"/>
                </a:solidFill>
              </a:rPr>
              <a:t>Eltern, Großeltern, Urgroßeltern usw.	100.000 Euro</a:t>
            </a:r>
          </a:p>
          <a:p>
            <a:pPr marL="0" lvl="2" indent="0">
              <a:spcBef>
                <a:spcPts val="200"/>
              </a:spcBef>
              <a:buNone/>
              <a:tabLst>
                <a:tab pos="5370513" algn="r"/>
              </a:tabLst>
            </a:pPr>
            <a:r>
              <a:rPr lang="de-DE" dirty="0">
                <a:solidFill>
                  <a:schemeClr val="tx1"/>
                </a:solidFill>
              </a:rPr>
              <a:t>Neffen, Nichten	  20.000 Euro</a:t>
            </a:r>
          </a:p>
          <a:p>
            <a:pPr marL="0" lvl="2" indent="0">
              <a:spcBef>
                <a:spcPts val="200"/>
              </a:spcBef>
              <a:buNone/>
              <a:tabLst>
                <a:tab pos="5370513" algn="r"/>
              </a:tabLst>
            </a:pPr>
            <a:r>
              <a:rPr lang="de-DE" dirty="0">
                <a:solidFill>
                  <a:schemeClr val="tx1"/>
                </a:solidFill>
              </a:rPr>
              <a:t>Geschwister	20.000 Euro</a:t>
            </a:r>
          </a:p>
          <a:p>
            <a:pPr marL="0" lvl="2" indent="0">
              <a:spcBef>
                <a:spcPts val="200"/>
              </a:spcBef>
              <a:buNone/>
              <a:tabLst>
                <a:tab pos="5370513" algn="r"/>
              </a:tabLst>
            </a:pPr>
            <a:r>
              <a:rPr lang="de-DE" dirty="0">
                <a:solidFill>
                  <a:schemeClr val="tx1"/>
                </a:solidFill>
              </a:rPr>
              <a:t>Nichteheliche Lebenspartner	20.000 Euro</a:t>
            </a:r>
          </a:p>
          <a:p>
            <a:pPr marL="0" lvl="2" indent="0">
              <a:buNone/>
            </a:pPr>
            <a:r>
              <a:rPr lang="de-DE" dirty="0"/>
              <a:t>Je größer die Familie, desto mehr Freibeträge sind möglich.</a:t>
            </a:r>
          </a:p>
        </p:txBody>
      </p:sp>
    </p:spTree>
    <p:extLst>
      <p:ext uri="{BB962C8B-B14F-4D97-AF65-F5344CB8AC3E}">
        <p14:creationId xmlns:p14="http://schemas.microsoft.com/office/powerpoint/2010/main" val="30023938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1B7E1ED0-A81A-C682-F608-CB0FAB47865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de-DE" sz="1000" dirty="0"/>
              <a:t>Die 10 besten Tipps zum Vererben und Verschenken! // Praxisbeispiel: Vererben und verschenken</a:t>
            </a:r>
            <a:endParaRPr lang="de-DE" dirty="0"/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3D8D6A10-4B34-94B0-21BC-09138B50993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CA30057-1522-A34D-9EDB-EBE4F30CB92E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10" name="Titel 9">
            <a:extLst>
              <a:ext uri="{FF2B5EF4-FFF2-40B4-BE49-F238E27FC236}">
                <a16:creationId xmlns:a16="http://schemas.microsoft.com/office/drawing/2014/main" id="{4F39F3EA-2ACC-0870-EA2F-A5D70D2E3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5. Exkurs – Erbschaft von Familienheimen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8ED6CE3-4300-13C5-FB58-C836D762878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pPr marL="361950" indent="0">
              <a:buNone/>
            </a:pPr>
            <a:r>
              <a:rPr lang="de-DE" dirty="0"/>
              <a:t>Wohlhabende Mutter (50 Jahre) will Erbschaftsteuern reduzieren</a:t>
            </a:r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E9391518-B404-A5C8-0D41-D8945E6FDC9B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pPr marL="0" lvl="2" indent="0">
              <a:buNone/>
            </a:pPr>
            <a:r>
              <a:rPr lang="de-DE" dirty="0"/>
              <a:t>Der Ehegatte muss keine Erbschaftsteuer hierfür zahlen und kann seinen Freibetrag vollständig wahrnehmen.</a:t>
            </a:r>
          </a:p>
          <a:p>
            <a:pPr marL="0" lvl="2" indent="0">
              <a:buNone/>
            </a:pPr>
            <a:r>
              <a:rPr lang="de-DE" dirty="0"/>
              <a:t>Allerdings müssen drei Voraussetzungen erfüllt sein:</a:t>
            </a:r>
          </a:p>
          <a:p>
            <a:pPr marL="342900" lvl="2" indent="-342900">
              <a:buFont typeface="+mj-lt"/>
              <a:buAutoNum type="arabicParenR"/>
            </a:pPr>
            <a:r>
              <a:rPr lang="de-DE" dirty="0"/>
              <a:t>Der Erblasser hat die Immobilie als ständigen Wohnsitz genutzt.</a:t>
            </a:r>
          </a:p>
          <a:p>
            <a:pPr marL="342900" lvl="2" indent="-342900">
              <a:buFont typeface="+mj-lt"/>
              <a:buAutoNum type="arabicParenR"/>
            </a:pPr>
            <a:r>
              <a:rPr lang="de-DE" dirty="0"/>
              <a:t>Der Erbe zieht unverzüglich (Faustformel: spätestens innerhalb von 6 Monaten) </a:t>
            </a:r>
            <a:br>
              <a:rPr lang="de-DE" dirty="0"/>
            </a:br>
            <a:r>
              <a:rPr lang="de-DE" dirty="0"/>
              <a:t>nach dem Erbfall ein, um die Immobilie als ständigen Wohnsitz zu nutzen.</a:t>
            </a:r>
          </a:p>
          <a:p>
            <a:pPr marL="342900" lvl="2" indent="-342900">
              <a:buFont typeface="+mj-lt"/>
              <a:buAutoNum type="arabicParenR"/>
            </a:pPr>
            <a:r>
              <a:rPr lang="de-DE" dirty="0"/>
              <a:t>Der Erbe bleibt mindestens zehn Jahre darin wohnen.</a:t>
            </a:r>
            <a:br>
              <a:rPr lang="de-DE" dirty="0"/>
            </a:br>
            <a:r>
              <a:rPr lang="de-DE" dirty="0" smtClean="0"/>
              <a:t>Ausnahme</a:t>
            </a:r>
            <a:r>
              <a:rPr lang="de-DE" dirty="0"/>
              <a:t>: Zwingende Gründe, z. B. Pflegefall</a:t>
            </a:r>
          </a:p>
        </p:txBody>
      </p:sp>
    </p:spTree>
    <p:extLst>
      <p:ext uri="{BB962C8B-B14F-4D97-AF65-F5344CB8AC3E}">
        <p14:creationId xmlns:p14="http://schemas.microsoft.com/office/powerpoint/2010/main" val="1076543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12">
            <a:extLst>
              <a:ext uri="{FF2B5EF4-FFF2-40B4-BE49-F238E27FC236}">
                <a16:creationId xmlns:a16="http://schemas.microsoft.com/office/drawing/2014/main" id="{2DBDD5B4-71F8-4262-826A-A6648FBA56C5}"/>
              </a:ext>
            </a:extLst>
          </p:cNvPr>
          <p:cNvSpPr txBox="1">
            <a:spLocks/>
          </p:cNvSpPr>
          <p:nvPr/>
        </p:nvSpPr>
        <p:spPr>
          <a:xfrm>
            <a:off x="4763591" y="4184751"/>
            <a:ext cx="4464009" cy="2282105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indent="0" defTabSz="685800">
              <a:lnSpc>
                <a:spcPct val="90000"/>
              </a:lnSpc>
              <a:spcBef>
                <a:spcPts val="0"/>
              </a:spcBef>
              <a:buFont typeface="Arial"/>
              <a:buNone/>
              <a:defRPr sz="2200" b="0">
                <a:solidFill>
                  <a:srgbClr val="0A2F73"/>
                </a:solidFill>
                <a:latin typeface="Arial" charset="0"/>
                <a:ea typeface="Arial" charset="0"/>
                <a:cs typeface="Arial" charset="0"/>
              </a:defRPr>
            </a:lvl1pPr>
            <a:lvl2pPr marL="312738" indent="-306388" defTabSz="685800">
              <a:lnSpc>
                <a:spcPct val="90000"/>
              </a:lnSpc>
              <a:spcBef>
                <a:spcPts val="375"/>
              </a:spcBef>
              <a:buClr>
                <a:schemeClr val="accent3"/>
              </a:buClr>
              <a:buFont typeface="Arial" charset="0"/>
              <a:buChar char="•"/>
              <a:tabLst/>
              <a:defRPr sz="1400">
                <a:latin typeface="Arial" charset="0"/>
                <a:ea typeface="Arial" charset="0"/>
                <a:cs typeface="Arial" charset="0"/>
              </a:defRPr>
            </a:lvl2pPr>
            <a:lvl3pPr marL="582613" indent="-269875" defTabSz="685800">
              <a:lnSpc>
                <a:spcPct val="90000"/>
              </a:lnSpc>
              <a:spcBef>
                <a:spcPts val="375"/>
              </a:spcBef>
              <a:buClr>
                <a:schemeClr val="accent3"/>
              </a:buClr>
              <a:buFont typeface="Arial" charset="0"/>
              <a:buChar char="•"/>
              <a:tabLst/>
              <a:defRPr sz="1400">
                <a:latin typeface="Arial" charset="0"/>
                <a:ea typeface="Arial" charset="0"/>
                <a:cs typeface="Arial" charset="0"/>
              </a:defRPr>
            </a:lvl3pPr>
            <a:lvl4pPr marL="868363" indent="-285750" defTabSz="685800">
              <a:lnSpc>
                <a:spcPct val="90000"/>
              </a:lnSpc>
              <a:spcBef>
                <a:spcPts val="375"/>
              </a:spcBef>
              <a:buClr>
                <a:schemeClr val="accent3"/>
              </a:buClr>
              <a:buFont typeface="Arial" charset="0"/>
              <a:buChar char="•"/>
              <a:tabLst/>
              <a:defRPr sz="1400">
                <a:latin typeface="Arial" charset="0"/>
                <a:ea typeface="Arial" charset="0"/>
                <a:cs typeface="Arial" charset="0"/>
              </a:defRPr>
            </a:lvl4pPr>
            <a:lvl5pPr marL="1160463" indent="-269875" defTabSz="685800">
              <a:lnSpc>
                <a:spcPct val="90000"/>
              </a:lnSpc>
              <a:spcBef>
                <a:spcPts val="375"/>
              </a:spcBef>
              <a:buClr>
                <a:schemeClr val="accent3"/>
              </a:buClr>
              <a:buFont typeface="Arial" charset="0"/>
              <a:buChar char="•"/>
              <a:tabLst/>
              <a:defRPr sz="1400">
                <a:latin typeface="Arial" charset="0"/>
                <a:ea typeface="Arial" charset="0"/>
                <a:cs typeface="Arial" charset="0"/>
              </a:defRPr>
            </a:lvl5pPr>
            <a:lvl6pPr marL="1885950" indent="-171450" defTabSz="685800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/>
            </a:lvl6pPr>
            <a:lvl7pPr marL="2228850" indent="-171450" defTabSz="685800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/>
            </a:lvl7pPr>
            <a:lvl8pPr marL="2571750" indent="-171450" defTabSz="685800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/>
            </a:lvl8pPr>
            <a:lvl9pPr marL="2914650" indent="-171450" defTabSz="685800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/>
            </a:lvl9pPr>
          </a:lstStyle>
          <a:p>
            <a:pPr>
              <a:spcAft>
                <a:spcPts val="600"/>
              </a:spcAft>
            </a:pPr>
            <a:r>
              <a:rPr kumimoji="0" lang="de-DE" sz="14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Referent</a:t>
            </a:r>
            <a:endParaRPr lang="de-DE" sz="3200" b="1" kern="0" dirty="0">
              <a:solidFill>
                <a:schemeClr val="tx2"/>
              </a:solidFill>
            </a:endParaRPr>
          </a:p>
          <a:p>
            <a:r>
              <a:rPr lang="de-DE" sz="3200" b="1" kern="0" dirty="0">
                <a:solidFill>
                  <a:schemeClr val="tx2"/>
                </a:solidFill>
              </a:rPr>
              <a:t>Nils Wein</a:t>
            </a:r>
          </a:p>
          <a:p>
            <a:pPr marL="6350" marR="0" lvl="1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Leiter der Rechtsabteilung </a:t>
            </a:r>
            <a:b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Standard Life Deutschland</a:t>
            </a:r>
          </a:p>
          <a:p>
            <a:pPr marL="457189" marR="0" lvl="1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6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6350" marR="0" lvl="1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Experte und erfolgreicher Trainer von </a:t>
            </a:r>
            <a:b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Finanzberatern zum Thema „Erben und </a:t>
            </a:r>
            <a:b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Schenken mit Lebensversicherungen“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4193CDFC-C2BA-EA30-D6C0-88FF8D1449F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64076"/>
          <a:stretch/>
        </p:blipFill>
        <p:spPr>
          <a:xfrm>
            <a:off x="0" y="-24792"/>
            <a:ext cx="4380411" cy="6882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30838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1B7E1ED0-A81A-C682-F608-CB0FAB47865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de-DE" sz="1000" dirty="0"/>
              <a:t>Die 10 besten Tipps zum Vererben und Verschenken! // Praxisbeispiel: Vererben und verschenken</a:t>
            </a:r>
            <a:endParaRPr lang="de-DE" dirty="0"/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3D8D6A10-4B34-94B0-21BC-09138B50993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CA30057-1522-A34D-9EDB-EBE4F30CB92E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10" name="Titel 9">
            <a:extLst>
              <a:ext uri="{FF2B5EF4-FFF2-40B4-BE49-F238E27FC236}">
                <a16:creationId xmlns:a16="http://schemas.microsoft.com/office/drawing/2014/main" id="{4F39F3EA-2ACC-0870-EA2F-A5D70D2E3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5. Exkurs – Steuersatz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8ED6CE3-4300-13C5-FB58-C836D762878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pPr marL="361950" indent="0">
              <a:buNone/>
            </a:pPr>
            <a:r>
              <a:rPr lang="de-DE" dirty="0"/>
              <a:t>Wohlhabende Mutter (50 Jahre) will Erbschaftsteuern reduzieren</a:t>
            </a:r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E9391518-B404-A5C8-0D41-D8945E6FDC9B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pPr lvl="2">
              <a:buClr>
                <a:schemeClr val="tx2"/>
              </a:buClr>
            </a:pPr>
            <a:r>
              <a:rPr lang="de-DE" dirty="0"/>
              <a:t>Die Höhe des Steuersatzes hängt </a:t>
            </a:r>
            <a:r>
              <a:rPr lang="de-DE" b="1" dirty="0">
                <a:solidFill>
                  <a:schemeClr val="accent1"/>
                </a:solidFill>
              </a:rPr>
              <a:t>vom Verwandtschaftsverhältnis </a:t>
            </a:r>
            <a:r>
              <a:rPr lang="de-DE" dirty="0"/>
              <a:t>und von </a:t>
            </a:r>
            <a:r>
              <a:rPr lang="de-DE" b="1" dirty="0">
                <a:solidFill>
                  <a:schemeClr val="accent1"/>
                </a:solidFill>
              </a:rPr>
              <a:t>der</a:t>
            </a:r>
            <a:r>
              <a:rPr lang="de-DE" dirty="0"/>
              <a:t> </a:t>
            </a:r>
            <a:r>
              <a:rPr lang="de-DE" b="1" dirty="0">
                <a:solidFill>
                  <a:schemeClr val="accent1"/>
                </a:solidFill>
              </a:rPr>
              <a:t>Höhe</a:t>
            </a:r>
            <a:r>
              <a:rPr lang="de-DE" dirty="0"/>
              <a:t> </a:t>
            </a:r>
            <a:r>
              <a:rPr lang="de-DE" b="1" dirty="0">
                <a:solidFill>
                  <a:schemeClr val="accent1"/>
                </a:solidFill>
              </a:rPr>
              <a:t>des</a:t>
            </a:r>
            <a:r>
              <a:rPr lang="de-DE" dirty="0"/>
              <a:t> </a:t>
            </a:r>
            <a:r>
              <a:rPr lang="de-DE" b="1" dirty="0">
                <a:solidFill>
                  <a:schemeClr val="accent1"/>
                </a:solidFill>
              </a:rPr>
              <a:t>steuerpflichtigen</a:t>
            </a:r>
            <a:r>
              <a:rPr lang="de-DE" dirty="0"/>
              <a:t> </a:t>
            </a:r>
            <a:r>
              <a:rPr lang="de-DE" b="1" dirty="0">
                <a:solidFill>
                  <a:schemeClr val="accent1"/>
                </a:solidFill>
              </a:rPr>
              <a:t>Erwerbs</a:t>
            </a:r>
            <a:r>
              <a:rPr lang="de-DE" dirty="0"/>
              <a:t> ab.</a:t>
            </a:r>
          </a:p>
          <a:p>
            <a:pPr lvl="2">
              <a:buClr>
                <a:schemeClr val="tx2"/>
              </a:buClr>
            </a:pPr>
            <a:r>
              <a:rPr lang="de-DE" b="1" dirty="0">
                <a:solidFill>
                  <a:schemeClr val="accent1"/>
                </a:solidFill>
              </a:rPr>
              <a:t>Ehegatten</a:t>
            </a:r>
            <a:r>
              <a:rPr lang="de-DE" dirty="0"/>
              <a:t> </a:t>
            </a:r>
            <a:r>
              <a:rPr lang="de-DE" b="1" dirty="0">
                <a:solidFill>
                  <a:schemeClr val="accent1"/>
                </a:solidFill>
              </a:rPr>
              <a:t>und</a:t>
            </a:r>
            <a:r>
              <a:rPr lang="de-DE" dirty="0"/>
              <a:t> </a:t>
            </a:r>
            <a:r>
              <a:rPr lang="de-DE" b="1" dirty="0">
                <a:solidFill>
                  <a:schemeClr val="accent1"/>
                </a:solidFill>
              </a:rPr>
              <a:t>Kinder</a:t>
            </a:r>
            <a:r>
              <a:rPr lang="de-DE" dirty="0"/>
              <a:t> zahlen zum Beispiel bei einem steuerpflichtigen Erwerb </a:t>
            </a:r>
            <a:br>
              <a:rPr lang="de-DE" dirty="0"/>
            </a:br>
            <a:r>
              <a:rPr lang="de-DE" b="1" dirty="0">
                <a:solidFill>
                  <a:schemeClr val="accent1"/>
                </a:solidFill>
              </a:rPr>
              <a:t>von</a:t>
            </a:r>
            <a:r>
              <a:rPr lang="de-DE" dirty="0"/>
              <a:t> </a:t>
            </a:r>
            <a:r>
              <a:rPr lang="de-DE" b="1" dirty="0">
                <a:solidFill>
                  <a:schemeClr val="accent1"/>
                </a:solidFill>
              </a:rPr>
              <a:t>300.000</a:t>
            </a:r>
            <a:r>
              <a:rPr lang="de-DE" dirty="0"/>
              <a:t> </a:t>
            </a:r>
            <a:r>
              <a:rPr lang="de-DE" b="1" dirty="0">
                <a:solidFill>
                  <a:schemeClr val="accent1"/>
                </a:solidFill>
              </a:rPr>
              <a:t>bis</a:t>
            </a:r>
            <a:r>
              <a:rPr lang="de-DE" dirty="0"/>
              <a:t> </a:t>
            </a:r>
            <a:r>
              <a:rPr lang="de-DE" b="1" dirty="0">
                <a:solidFill>
                  <a:schemeClr val="accent1"/>
                </a:solidFill>
              </a:rPr>
              <a:t>600.000</a:t>
            </a:r>
            <a:r>
              <a:rPr lang="de-DE" dirty="0"/>
              <a:t> </a:t>
            </a:r>
            <a:r>
              <a:rPr lang="de-DE" b="1" dirty="0">
                <a:solidFill>
                  <a:schemeClr val="accent1"/>
                </a:solidFill>
              </a:rPr>
              <a:t>Euro</a:t>
            </a:r>
            <a:r>
              <a:rPr lang="de-DE" dirty="0"/>
              <a:t> Erbschaftsteuern in Höhe von </a:t>
            </a:r>
            <a:r>
              <a:rPr lang="de-DE" b="1" dirty="0">
                <a:solidFill>
                  <a:schemeClr val="accent1"/>
                </a:solidFill>
              </a:rPr>
              <a:t>15 Prozent</a:t>
            </a:r>
            <a:r>
              <a:rPr lang="de-DE" dirty="0"/>
              <a:t> und von </a:t>
            </a:r>
            <a:r>
              <a:rPr lang="de-DE" b="1" dirty="0">
                <a:solidFill>
                  <a:schemeClr val="accent1"/>
                </a:solidFill>
              </a:rPr>
              <a:t>600.000</a:t>
            </a:r>
            <a:r>
              <a:rPr lang="de-DE" dirty="0"/>
              <a:t> </a:t>
            </a:r>
            <a:r>
              <a:rPr lang="de-DE" b="1" dirty="0">
                <a:solidFill>
                  <a:schemeClr val="accent1"/>
                </a:solidFill>
              </a:rPr>
              <a:t>bis</a:t>
            </a:r>
            <a:r>
              <a:rPr lang="de-DE" dirty="0"/>
              <a:t> </a:t>
            </a:r>
            <a:r>
              <a:rPr lang="de-DE" b="1" dirty="0">
                <a:solidFill>
                  <a:schemeClr val="accent1"/>
                </a:solidFill>
              </a:rPr>
              <a:t>6</a:t>
            </a:r>
            <a:r>
              <a:rPr lang="de-DE" dirty="0"/>
              <a:t> </a:t>
            </a:r>
            <a:r>
              <a:rPr lang="de-DE" b="1" dirty="0">
                <a:solidFill>
                  <a:schemeClr val="accent1"/>
                </a:solidFill>
              </a:rPr>
              <a:t>Millionen</a:t>
            </a:r>
            <a:r>
              <a:rPr lang="de-DE" dirty="0"/>
              <a:t> </a:t>
            </a:r>
            <a:r>
              <a:rPr lang="de-DE" b="1" dirty="0">
                <a:solidFill>
                  <a:schemeClr val="accent1"/>
                </a:solidFill>
              </a:rPr>
              <a:t>Euro</a:t>
            </a:r>
            <a:r>
              <a:rPr lang="de-DE" dirty="0"/>
              <a:t> Erbschaftsteuern in Höhe von </a:t>
            </a:r>
            <a:r>
              <a:rPr lang="de-DE" b="1" dirty="0">
                <a:solidFill>
                  <a:schemeClr val="accent1"/>
                </a:solidFill>
              </a:rPr>
              <a:t>19 Prozent</a:t>
            </a:r>
            <a:r>
              <a:rPr lang="de-DE" dirty="0"/>
              <a:t>.</a:t>
            </a:r>
          </a:p>
          <a:p>
            <a:pPr lvl="2">
              <a:buClr>
                <a:schemeClr val="tx2"/>
              </a:buClr>
            </a:pPr>
            <a:r>
              <a:rPr lang="de-DE" b="1" dirty="0">
                <a:solidFill>
                  <a:schemeClr val="accent1"/>
                </a:solidFill>
              </a:rPr>
              <a:t>Nicht eheliche Lebenspartner </a:t>
            </a:r>
            <a:r>
              <a:rPr lang="de-DE" dirty="0"/>
              <a:t>und </a:t>
            </a:r>
            <a:r>
              <a:rPr lang="de-DE" b="1" dirty="0">
                <a:solidFill>
                  <a:schemeClr val="accent1"/>
                </a:solidFill>
              </a:rPr>
              <a:t>Patenkinder</a:t>
            </a:r>
            <a:r>
              <a:rPr lang="de-DE" dirty="0"/>
              <a:t> (nicht verwandt) zahlen bei einem zu </a:t>
            </a:r>
            <a:br>
              <a:rPr lang="de-DE" dirty="0"/>
            </a:br>
            <a:r>
              <a:rPr lang="de-DE" dirty="0"/>
              <a:t>versteuernden Vermögen </a:t>
            </a:r>
            <a:r>
              <a:rPr lang="de-DE" b="1" dirty="0">
                <a:solidFill>
                  <a:schemeClr val="accent1"/>
                </a:solidFill>
              </a:rPr>
              <a:t>bis 6 Millionen Euro </a:t>
            </a:r>
            <a:r>
              <a:rPr lang="de-DE" dirty="0"/>
              <a:t>Erbschaftsteuern in Höhe von </a:t>
            </a:r>
            <a:r>
              <a:rPr lang="de-DE" b="1" dirty="0">
                <a:solidFill>
                  <a:schemeClr val="accent1"/>
                </a:solidFill>
              </a:rPr>
              <a:t>30 Prozent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2667673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1B7E1ED0-A81A-C682-F608-CB0FAB47865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de-DE" sz="1000" dirty="0"/>
              <a:t>Die 10 besten Tipps zum Vererben und Verschenken! // Praxisbeispiel: Vererben und verschenken</a:t>
            </a:r>
            <a:endParaRPr lang="de-DE" dirty="0"/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3D8D6A10-4B34-94B0-21BC-09138B50993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CA30057-1522-A34D-9EDB-EBE4F30CB92E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10" name="Titel 9">
            <a:extLst>
              <a:ext uri="{FF2B5EF4-FFF2-40B4-BE49-F238E27FC236}">
                <a16:creationId xmlns:a16="http://schemas.microsoft.com/office/drawing/2014/main" id="{4F39F3EA-2ACC-0870-EA2F-A5D70D2E3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6. „Auszahlungskontrolle“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8ED6CE3-4300-13C5-FB58-C836D762878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pPr marL="361950" indent="0">
              <a:buNone/>
            </a:pPr>
            <a:r>
              <a:rPr lang="de-DE" dirty="0"/>
              <a:t>Wohlhabende Mutter (50 Jahre) will Erbschaftsteuern reduzieren</a:t>
            </a:r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E9391518-B404-A5C8-0D41-D8945E6FDC9B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pPr marL="230686" lvl="2" indent="-230686"/>
            <a:r>
              <a:rPr lang="de-DE" dirty="0"/>
              <a:t>Wenn Mutter und Kind beide Versicherungsnehmer sind, dann können </a:t>
            </a:r>
            <a:br>
              <a:rPr lang="de-DE" dirty="0"/>
            </a:br>
            <a:r>
              <a:rPr lang="de-DE" dirty="0"/>
              <a:t>beispielsweise </a:t>
            </a:r>
            <a:r>
              <a:rPr lang="de-DE" b="1" dirty="0">
                <a:solidFill>
                  <a:schemeClr val="accent1"/>
                </a:solidFill>
              </a:rPr>
              <a:t>nur beide zusammen kündigen</a:t>
            </a:r>
            <a:r>
              <a:rPr lang="de-DE" dirty="0"/>
              <a:t>. </a:t>
            </a:r>
          </a:p>
          <a:p>
            <a:pPr marL="230686" lvl="2" indent="-230686"/>
            <a:r>
              <a:rPr lang="de-DE" dirty="0"/>
              <a:t>Das Kind kann – auch wenn es volljährig ist – das Geld nicht alleine ausgeben.</a:t>
            </a:r>
          </a:p>
        </p:txBody>
      </p:sp>
    </p:spTree>
    <p:extLst>
      <p:ext uri="{BB962C8B-B14F-4D97-AF65-F5344CB8AC3E}">
        <p14:creationId xmlns:p14="http://schemas.microsoft.com/office/powerpoint/2010/main" val="911682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1B7E1ED0-A81A-C682-F608-CB0FAB47865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de-DE" sz="1000" dirty="0"/>
              <a:t>Die 10 besten Tipps zum Vererben und Verschenken! // Praxisbeispiel: Vererben und verschenken</a:t>
            </a:r>
            <a:endParaRPr lang="de-DE" dirty="0"/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3D8D6A10-4B34-94B0-21BC-09138B50993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CA30057-1522-A34D-9EDB-EBE4F30CB92E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10" name="Titel 9">
            <a:extLst>
              <a:ext uri="{FF2B5EF4-FFF2-40B4-BE49-F238E27FC236}">
                <a16:creationId xmlns:a16="http://schemas.microsoft.com/office/drawing/2014/main" id="{4F39F3EA-2ACC-0870-EA2F-A5D70D2E3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7. Steuervorteile im Ansparprozess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8ED6CE3-4300-13C5-FB58-C836D762878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pPr marL="361950" indent="0">
              <a:buNone/>
            </a:pPr>
            <a:r>
              <a:rPr lang="de-DE" dirty="0"/>
              <a:t>Wohlhabende Mutter (50 Jahre) will Erbschaftsteuern reduzieren</a:t>
            </a:r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E9391518-B404-A5C8-0D41-D8945E6FDC9B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pPr marL="230686" lvl="2" indent="-230686">
              <a:buClr>
                <a:schemeClr val="tx2"/>
              </a:buClr>
            </a:pPr>
            <a:r>
              <a:rPr lang="de-DE" b="1" dirty="0">
                <a:solidFill>
                  <a:schemeClr val="accent1"/>
                </a:solidFill>
              </a:rPr>
              <a:t>Keine laufende Besteuerung </a:t>
            </a:r>
            <a:r>
              <a:rPr lang="de-DE" dirty="0"/>
              <a:t>der erzielten Erträge</a:t>
            </a:r>
          </a:p>
          <a:p>
            <a:pPr marL="230686" lvl="2" indent="-230686">
              <a:buClr>
                <a:schemeClr val="tx2"/>
              </a:buClr>
            </a:pPr>
            <a:r>
              <a:rPr lang="de-DE" b="1" dirty="0">
                <a:solidFill>
                  <a:schemeClr val="accent1"/>
                </a:solidFill>
              </a:rPr>
              <a:t>Steuerneutraler Fondswechsel </a:t>
            </a:r>
            <a:r>
              <a:rPr lang="de-DE" dirty="0"/>
              <a:t>möglich</a:t>
            </a:r>
          </a:p>
          <a:p>
            <a:pPr marL="230686" lvl="2" indent="-230686"/>
            <a:r>
              <a:rPr lang="de-DE" dirty="0"/>
              <a:t>Durch diese „Steuerstundung“ entsteht </a:t>
            </a:r>
            <a:r>
              <a:rPr lang="de-DE" b="1" dirty="0">
                <a:solidFill>
                  <a:schemeClr val="accent1"/>
                </a:solidFill>
              </a:rPr>
              <a:t>eine höhere Rendite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522449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1B7E1ED0-A81A-C682-F608-CB0FAB47865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de-DE" sz="1000" dirty="0"/>
              <a:t>Die 10 besten Tipps zum Vererben und Verschenken! // Praxisbeispiel: Vererben und verschenken</a:t>
            </a:r>
            <a:endParaRPr lang="de-DE" dirty="0"/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3D8D6A10-4B34-94B0-21BC-09138B50993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CA30057-1522-A34D-9EDB-EBE4F30CB92E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10" name="Titel 9">
            <a:extLst>
              <a:ext uri="{FF2B5EF4-FFF2-40B4-BE49-F238E27FC236}">
                <a16:creationId xmlns:a16="http://schemas.microsoft.com/office/drawing/2014/main" id="{4F39F3EA-2ACC-0870-EA2F-A5D70D2E3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7. Steuervorteile im Ansparprozess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8ED6CE3-4300-13C5-FB58-C836D762878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pPr marL="361950" indent="0">
              <a:buNone/>
            </a:pPr>
            <a:r>
              <a:rPr lang="de-DE" dirty="0"/>
              <a:t>Wohlhabende Mutter (50 Jahre) will Erbschaftsteuern reduzieren</a:t>
            </a:r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E9391518-B404-A5C8-0D41-D8945E6FDC9B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pPr marL="0" lvl="2" indent="0">
              <a:buClr>
                <a:schemeClr val="tx2"/>
              </a:buClr>
              <a:buNone/>
            </a:pPr>
            <a:r>
              <a:rPr lang="de-DE" b="1" dirty="0">
                <a:solidFill>
                  <a:schemeClr val="accent1"/>
                </a:solidFill>
              </a:rPr>
              <a:t>Berechnungsbeispiel „</a:t>
            </a:r>
            <a:r>
              <a:rPr lang="de-DE" b="1" dirty="0" err="1">
                <a:solidFill>
                  <a:schemeClr val="accent1"/>
                </a:solidFill>
              </a:rPr>
              <a:t>FondsanlagenOPTIMIERER</a:t>
            </a:r>
            <a:r>
              <a:rPr lang="de-DE" b="1" dirty="0">
                <a:solidFill>
                  <a:schemeClr val="accent1"/>
                </a:solidFill>
              </a:rPr>
              <a:t>“ – Tarifoption 2</a:t>
            </a:r>
          </a:p>
          <a:p>
            <a:pPr lvl="2">
              <a:buClr>
                <a:schemeClr val="tx2"/>
              </a:buClr>
            </a:pPr>
            <a:r>
              <a:rPr lang="de-DE" b="0" dirty="0"/>
              <a:t>50-Jährige, 400.000 Euro bis Alter 85, 3 Fondswechsel während der Laufzeit, </a:t>
            </a:r>
            <a:br>
              <a:rPr lang="de-DE" b="0" dirty="0"/>
            </a:br>
            <a:r>
              <a:rPr lang="de-DE" b="0" dirty="0" err="1"/>
              <a:t>WeitBlick</a:t>
            </a:r>
            <a:r>
              <a:rPr lang="de-DE" b="0" dirty="0"/>
              <a:t> Tarifoption 2 (2,0 Prozent AC, 0,5 Prozent p. a. FC), </a:t>
            </a:r>
            <a:r>
              <a:rPr lang="de-DE" b="0" dirty="0" err="1"/>
              <a:t>MyFolio</a:t>
            </a:r>
            <a:r>
              <a:rPr lang="de-DE" b="0" dirty="0"/>
              <a:t> Passive Chance C – Fondsanlage mit 2,5 Prozent Ausgabeaufschlag / 1,0 Prozent p. a. Fondskosten / </a:t>
            </a:r>
            <a:br>
              <a:rPr lang="de-DE" b="0" dirty="0"/>
            </a:br>
            <a:r>
              <a:rPr lang="de-DE" b="0" dirty="0"/>
              <a:t>6 Prozent p. a. Wertentwicklung, Einkommensteuersatz: 44,31 Prozent inkl. Soli</a:t>
            </a:r>
          </a:p>
          <a:p>
            <a:pPr marL="236538" lvl="2" indent="-236538">
              <a:buClr>
                <a:schemeClr val="tx2"/>
              </a:buClr>
              <a:tabLst>
                <a:tab pos="2306638" algn="l"/>
              </a:tabLst>
            </a:pPr>
            <a:r>
              <a:rPr lang="de-DE" b="0" dirty="0" err="1"/>
              <a:t>WeitBlick</a:t>
            </a:r>
            <a:r>
              <a:rPr lang="de-DE" b="0" dirty="0"/>
              <a:t>, bei Ablauf:	1.856.601,05 Euro Kapital nach Steuern</a:t>
            </a:r>
          </a:p>
          <a:p>
            <a:pPr marL="236538" lvl="2" indent="-236538">
              <a:buClr>
                <a:schemeClr val="tx2"/>
              </a:buClr>
              <a:tabLst>
                <a:tab pos="2306638" algn="l"/>
              </a:tabLst>
            </a:pPr>
            <a:r>
              <a:rPr lang="de-DE" b="0" dirty="0"/>
              <a:t>Depot:	1.525.377,89 Euro Kapital nach Steuern</a:t>
            </a:r>
          </a:p>
          <a:p>
            <a:pPr marL="236538" lvl="2" indent="-236538">
              <a:buClr>
                <a:schemeClr val="tx2"/>
              </a:buClr>
              <a:tabLst>
                <a:tab pos="2306638" algn="l"/>
              </a:tabLst>
            </a:pPr>
            <a:r>
              <a:rPr lang="de-DE" b="1" dirty="0"/>
              <a:t>Vorteil </a:t>
            </a:r>
            <a:r>
              <a:rPr lang="de-DE" b="1" dirty="0" err="1"/>
              <a:t>WeitBlick</a:t>
            </a:r>
            <a:r>
              <a:rPr lang="de-DE" b="1" dirty="0"/>
              <a:t>:	</a:t>
            </a:r>
            <a:r>
              <a:rPr lang="de-DE" b="1" dirty="0">
                <a:solidFill>
                  <a:schemeClr val="accent1"/>
                </a:solidFill>
              </a:rPr>
              <a:t>331.223,16 Euro Kapital nach Steuern*</a:t>
            </a:r>
          </a:p>
          <a:p>
            <a:pPr lvl="2">
              <a:buClr>
                <a:schemeClr val="tx2"/>
              </a:buClr>
            </a:pPr>
            <a:endParaRPr lang="de-DE" b="1" dirty="0">
              <a:solidFill>
                <a:schemeClr val="accent1"/>
              </a:solidFill>
            </a:endParaRPr>
          </a:p>
        </p:txBody>
      </p:sp>
      <p:sp>
        <p:nvSpPr>
          <p:cNvPr id="4" name="Textplatzhalter 5">
            <a:extLst>
              <a:ext uri="{FF2B5EF4-FFF2-40B4-BE49-F238E27FC236}">
                <a16:creationId xmlns:a16="http://schemas.microsoft.com/office/drawing/2014/main" id="{C6C6A473-D985-D593-6F0B-48AC26CE3BF2}"/>
              </a:ext>
            </a:extLst>
          </p:cNvPr>
          <p:cNvSpPr txBox="1">
            <a:spLocks/>
          </p:cNvSpPr>
          <p:nvPr/>
        </p:nvSpPr>
        <p:spPr>
          <a:xfrm>
            <a:off x="358774" y="6293566"/>
            <a:ext cx="7188157" cy="363285"/>
          </a:xfrm>
          <a:prstGeom prst="rect">
            <a:avLst/>
          </a:prstGeom>
        </p:spPr>
        <p:txBody>
          <a:bodyPr/>
          <a:lstStyle>
            <a:lvl1pPr marL="0" indent="0" algn="l" defTabSz="685713" rtl="0" eaLnBrk="1" latinLnBrk="0" hangingPunct="1">
              <a:lnSpc>
                <a:spcPct val="110000"/>
              </a:lnSpc>
              <a:spcBef>
                <a:spcPts val="1600"/>
              </a:spcBef>
              <a:buFont typeface="Arial"/>
              <a:buNone/>
              <a:defRPr sz="1600" b="1" kern="1200" spc="-41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charset="0"/>
              </a:defRPr>
            </a:lvl1pPr>
            <a:lvl2pPr marL="6351" indent="0" algn="l" defTabSz="685713" rtl="0" eaLnBrk="1" latinLnBrk="0" hangingPunct="1">
              <a:lnSpc>
                <a:spcPct val="110000"/>
              </a:lnSpc>
              <a:spcBef>
                <a:spcPts val="800"/>
              </a:spcBef>
              <a:buClr>
                <a:schemeClr val="accent1"/>
              </a:buClr>
              <a:buFont typeface="Wingdings" pitchFamily="2" charset="2"/>
              <a:buNone/>
              <a:tabLst/>
              <a:defRPr sz="1600" b="0" i="0" kern="120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charset="0"/>
              </a:defRPr>
            </a:lvl2pPr>
            <a:lvl3pPr marL="237037" indent="-237037" algn="l" defTabSz="685713" rtl="0" eaLnBrk="1" latinLnBrk="0" hangingPunct="1">
              <a:lnSpc>
                <a:spcPct val="110000"/>
              </a:lnSpc>
              <a:spcBef>
                <a:spcPts val="800"/>
              </a:spcBef>
              <a:buClrTx/>
              <a:buFont typeface="Arial" panose="020B0604020202020204" pitchFamily="34" charset="0"/>
              <a:buChar char="•"/>
              <a:tabLst/>
              <a:defRPr sz="1600" b="0" i="0" kern="120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charset="0"/>
              </a:defRPr>
            </a:lvl3pPr>
            <a:lvl4pPr marL="480424" indent="-243387" algn="l" defTabSz="685713" rtl="0" eaLnBrk="1" latinLnBrk="0" hangingPunct="1">
              <a:lnSpc>
                <a:spcPct val="110000"/>
              </a:lnSpc>
              <a:spcBef>
                <a:spcPts val="800"/>
              </a:spcBef>
              <a:buClrTx/>
              <a:buFont typeface="Arial" panose="020B0604020202020204" pitchFamily="34" charset="0"/>
              <a:buChar char="•"/>
              <a:tabLst/>
              <a:defRPr sz="1600" b="0" i="0" kern="120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charset="0"/>
              </a:defRPr>
            </a:lvl4pPr>
            <a:lvl5pPr marL="719572" indent="-239155" algn="l" defTabSz="685713" rtl="0" eaLnBrk="1" latinLnBrk="0" hangingPunct="1">
              <a:lnSpc>
                <a:spcPct val="110000"/>
              </a:lnSpc>
              <a:spcBef>
                <a:spcPts val="800"/>
              </a:spcBef>
              <a:buClrTx/>
              <a:buFont typeface="Arial" panose="020B0604020202020204" pitchFamily="34" charset="0"/>
              <a:buChar char="•"/>
              <a:tabLst/>
              <a:defRPr sz="1600" b="0" i="0" kern="120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charset="0"/>
              </a:defRPr>
            </a:lvl5pPr>
            <a:lvl6pPr marL="1885696" indent="-171428" algn="l" defTabSz="68571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557" indent="-171428" algn="l" defTabSz="68571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409" indent="-171428" algn="l" defTabSz="68571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261" indent="-171428" algn="l" defTabSz="68571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800" b="0" spc="0" dirty="0">
                <a:solidFill>
                  <a:schemeClr val="tx1"/>
                </a:solidFill>
              </a:rPr>
              <a:t>* Im Erlebensfall, Quelle: </a:t>
            </a:r>
            <a:r>
              <a:rPr lang="de-DE" sz="800" b="0" spc="0" dirty="0" err="1">
                <a:solidFill>
                  <a:schemeClr val="tx1"/>
                </a:solidFill>
              </a:rPr>
              <a:t>FondsanlagenOPTIMIERER</a:t>
            </a:r>
            <a:r>
              <a:rPr lang="de-DE" sz="800" b="0" spc="0" dirty="0">
                <a:solidFill>
                  <a:schemeClr val="tx1"/>
                </a:solidFill>
              </a:rPr>
              <a:t> unter </a:t>
            </a:r>
            <a:r>
              <a:rPr lang="de-DE" sz="800" spc="0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https://</a:t>
            </a:r>
            <a:r>
              <a:rPr lang="de-DE" sz="800" spc="0" dirty="0" err="1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standardlife.ivfp.de</a:t>
            </a:r>
            <a:r>
              <a:rPr lang="de-DE" sz="800" spc="0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/</a:t>
            </a:r>
            <a:r>
              <a:rPr lang="de-DE" sz="800" spc="0" dirty="0" err="1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fondsanlagenoptimierer</a:t>
            </a:r>
            <a:endParaRPr lang="de-DE" sz="800" spc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099956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1B7E1ED0-A81A-C682-F608-CB0FAB47865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de-DE" sz="1000" dirty="0"/>
              <a:t>Die 10 besten Tipps zum Vererben und Verschenken! // Praxisbeispiel: Vererben und verschenken</a:t>
            </a:r>
            <a:endParaRPr lang="de-DE" dirty="0"/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3D8D6A10-4B34-94B0-21BC-09138B50993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CA30057-1522-A34D-9EDB-EBE4F30CB92E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10" name="Titel 9">
            <a:extLst>
              <a:ext uri="{FF2B5EF4-FFF2-40B4-BE49-F238E27FC236}">
                <a16:creationId xmlns:a16="http://schemas.microsoft.com/office/drawing/2014/main" id="{4F39F3EA-2ACC-0870-EA2F-A5D70D2E3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8. Einkommensteuerfreie Todesfallleistung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8ED6CE3-4300-13C5-FB58-C836D762878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pPr marL="361950" indent="0">
              <a:buNone/>
            </a:pPr>
            <a:r>
              <a:rPr lang="de-DE" dirty="0"/>
              <a:t>Wohlhabende Mutter (50 Jahre) will Erbschaftsteuern reduzieren</a:t>
            </a:r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E9391518-B404-A5C8-0D41-D8945E6FDC9B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pPr marL="230686" lvl="2" indent="-230686">
              <a:buClr>
                <a:schemeClr val="tx2"/>
              </a:buClr>
            </a:pPr>
            <a:r>
              <a:rPr lang="de-DE" b="0" dirty="0"/>
              <a:t>Die Todesfallleistung einer FLV ist </a:t>
            </a:r>
            <a:r>
              <a:rPr lang="de-DE" b="1" dirty="0">
                <a:solidFill>
                  <a:schemeClr val="accent1"/>
                </a:solidFill>
              </a:rPr>
              <a:t>einkommensteuerfrei</a:t>
            </a:r>
            <a:r>
              <a:rPr lang="de-DE" b="0" dirty="0"/>
              <a:t> </a:t>
            </a:r>
            <a:br>
              <a:rPr lang="de-DE" b="0" dirty="0"/>
            </a:br>
            <a:r>
              <a:rPr lang="de-DE" b="0" dirty="0"/>
              <a:t>(Rückschluss aus § 20 Abs. 1 Nr. 6 EStG). Sie ist auch zu </a:t>
            </a:r>
            <a:r>
              <a:rPr lang="de-DE" b="1" dirty="0">
                <a:solidFill>
                  <a:schemeClr val="accent1"/>
                </a:solidFill>
              </a:rPr>
              <a:t>99 Prozent</a:t>
            </a:r>
            <a:r>
              <a:rPr lang="de-DE" b="0" dirty="0"/>
              <a:t> </a:t>
            </a:r>
            <a:br>
              <a:rPr lang="de-DE" b="0" dirty="0"/>
            </a:br>
            <a:r>
              <a:rPr lang="de-DE" b="0" dirty="0"/>
              <a:t>(Anteil, der bereits an das Kind verschenkt wurde) </a:t>
            </a:r>
            <a:r>
              <a:rPr lang="de-DE" b="1" dirty="0">
                <a:solidFill>
                  <a:schemeClr val="accent1"/>
                </a:solidFill>
              </a:rPr>
              <a:t>erbschaftsteuerfrei</a:t>
            </a:r>
            <a:r>
              <a:rPr lang="de-DE" b="0" dirty="0"/>
              <a:t>.</a:t>
            </a:r>
          </a:p>
          <a:p>
            <a:pPr marL="230686" lvl="2" indent="-230686">
              <a:buClr>
                <a:schemeClr val="tx2"/>
              </a:buClr>
            </a:pPr>
            <a:r>
              <a:rPr lang="de-DE" b="0" dirty="0"/>
              <a:t>Wenn die Mutter beispielhaft mit 80 Jahren stirbt, dann wird – unter den </a:t>
            </a:r>
            <a:br>
              <a:rPr lang="de-DE" b="0" dirty="0"/>
            </a:br>
            <a:r>
              <a:rPr lang="de-DE" b="0" dirty="0"/>
              <a:t>Annahmen der vorigen Folie – eine </a:t>
            </a:r>
            <a:r>
              <a:rPr lang="de-DE" b="1" dirty="0">
                <a:solidFill>
                  <a:schemeClr val="accent1"/>
                </a:solidFill>
              </a:rPr>
              <a:t>einkommensteuerfreie</a:t>
            </a:r>
            <a:r>
              <a:rPr lang="de-DE" b="0" dirty="0"/>
              <a:t> </a:t>
            </a:r>
            <a:r>
              <a:rPr lang="de-DE" b="1" dirty="0">
                <a:solidFill>
                  <a:schemeClr val="accent1"/>
                </a:solidFill>
              </a:rPr>
              <a:t>Todesfallleistung</a:t>
            </a:r>
            <a:r>
              <a:rPr lang="de-DE" b="0" dirty="0"/>
              <a:t> </a:t>
            </a:r>
            <a:br>
              <a:rPr lang="de-DE" b="0" dirty="0"/>
            </a:br>
            <a:r>
              <a:rPr lang="de-DE" b="1" dirty="0">
                <a:solidFill>
                  <a:schemeClr val="accent1"/>
                </a:solidFill>
              </a:rPr>
              <a:t>in Höhe von 1.742.066,00 Euro </a:t>
            </a:r>
            <a:r>
              <a:rPr lang="de-DE" b="0" dirty="0"/>
              <a:t>ausgezahlt.</a:t>
            </a:r>
          </a:p>
          <a:p>
            <a:pPr marL="230686" lvl="2" indent="-230686">
              <a:buClr>
                <a:schemeClr val="tx2"/>
              </a:buClr>
            </a:pPr>
            <a:r>
              <a:rPr lang="de-DE" b="0" dirty="0"/>
              <a:t>Der Vorteil der Todesfallleistung gegenüber dem Depot beträgt damit – unter der </a:t>
            </a:r>
            <a:br>
              <a:rPr lang="de-DE" b="0" dirty="0"/>
            </a:br>
            <a:r>
              <a:rPr lang="de-DE" b="0" dirty="0"/>
              <a:t>Annahme, dass die Erben die Wertpapiere nach dem Tod verkaufen – </a:t>
            </a:r>
            <a:r>
              <a:rPr lang="de-DE" b="1" dirty="0">
                <a:solidFill>
                  <a:schemeClr val="accent1"/>
                </a:solidFill>
              </a:rPr>
              <a:t>503.029,84 Euro</a:t>
            </a:r>
            <a:r>
              <a:rPr lang="de-DE" b="0" dirty="0"/>
              <a:t>.</a:t>
            </a:r>
            <a:endParaRPr lang="de-DE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005175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1B7E1ED0-A81A-C682-F608-CB0FAB47865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de-DE" sz="1000" dirty="0"/>
              <a:t>Die 10 besten Tipps zum Vererben und Verschenken! // Praxisbeispiel: Vererben und verschenken</a:t>
            </a:r>
            <a:endParaRPr lang="de-DE" dirty="0"/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3D8D6A10-4B34-94B0-21BC-09138B50993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CA30057-1522-A34D-9EDB-EBE4F30CB92E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10" name="Titel 9">
            <a:extLst>
              <a:ext uri="{FF2B5EF4-FFF2-40B4-BE49-F238E27FC236}">
                <a16:creationId xmlns:a16="http://schemas.microsoft.com/office/drawing/2014/main" id="{4F39F3EA-2ACC-0870-EA2F-A5D70D2E3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9. Zusammenfassung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8ED6CE3-4300-13C5-FB58-C836D762878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pPr marL="361950" indent="0">
              <a:buNone/>
            </a:pPr>
            <a:r>
              <a:rPr lang="de-DE" dirty="0"/>
              <a:t>Wohlhabende Mutter (50 Jahre) will Erbschaftsteuern reduzieren</a:t>
            </a:r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E9391518-B404-A5C8-0D41-D8945E6FDC9B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pPr marL="230686" lvl="2" indent="-230686">
              <a:buClr>
                <a:schemeClr val="tx2"/>
              </a:buClr>
            </a:pPr>
            <a:r>
              <a:rPr lang="de-DE" b="1" dirty="0">
                <a:solidFill>
                  <a:schemeClr val="accent1"/>
                </a:solidFill>
              </a:rPr>
              <a:t>Renditestarke</a:t>
            </a:r>
            <a:r>
              <a:rPr lang="de-DE" b="0" dirty="0"/>
              <a:t> Anlage. </a:t>
            </a:r>
          </a:p>
          <a:p>
            <a:pPr marL="230686" lvl="2" indent="-230686">
              <a:buClr>
                <a:schemeClr val="tx2"/>
              </a:buClr>
            </a:pPr>
            <a:r>
              <a:rPr lang="de-DE" b="0" dirty="0"/>
              <a:t>Außerdem wurde die Erbschaftsteuer um </a:t>
            </a:r>
            <a:r>
              <a:rPr lang="de-DE" b="1" dirty="0">
                <a:solidFill>
                  <a:schemeClr val="accent1"/>
                </a:solidFill>
              </a:rPr>
              <a:t>59.400 Euro </a:t>
            </a:r>
            <a:r>
              <a:rPr lang="de-DE" b="0" dirty="0"/>
              <a:t>reduziert. </a:t>
            </a:r>
          </a:p>
          <a:p>
            <a:pPr marL="230686" lvl="2" indent="-230686">
              <a:buClr>
                <a:schemeClr val="tx2"/>
              </a:buClr>
            </a:pPr>
            <a:r>
              <a:rPr lang="de-DE" b="0" dirty="0"/>
              <a:t>Weiterhin hat die Mutter eine </a:t>
            </a:r>
            <a:r>
              <a:rPr lang="de-DE" b="1" dirty="0">
                <a:solidFill>
                  <a:schemeClr val="accent1"/>
                </a:solidFill>
              </a:rPr>
              <a:t>Auszahlungskontrolle</a:t>
            </a:r>
            <a:r>
              <a:rPr lang="de-DE" b="0" dirty="0"/>
              <a:t> („Vetorecht“).</a:t>
            </a:r>
          </a:p>
          <a:p>
            <a:pPr marL="230686" lvl="2" indent="-230686">
              <a:buClr>
                <a:schemeClr val="tx2"/>
              </a:buClr>
            </a:pPr>
            <a:r>
              <a:rPr lang="de-DE" b="0" dirty="0"/>
              <a:t>Bei </a:t>
            </a:r>
            <a:r>
              <a:rPr lang="de-DE" b="1" dirty="0">
                <a:solidFill>
                  <a:schemeClr val="accent1"/>
                </a:solidFill>
              </a:rPr>
              <a:t>Ablauf</a:t>
            </a:r>
            <a:r>
              <a:rPr lang="de-DE" b="0" dirty="0"/>
              <a:t> </a:t>
            </a:r>
            <a:r>
              <a:rPr lang="de-DE" b="1" dirty="0">
                <a:solidFill>
                  <a:schemeClr val="accent1"/>
                </a:solidFill>
              </a:rPr>
              <a:t>des</a:t>
            </a:r>
            <a:r>
              <a:rPr lang="de-DE" b="0" dirty="0"/>
              <a:t> </a:t>
            </a:r>
            <a:r>
              <a:rPr lang="de-DE" b="1" dirty="0">
                <a:solidFill>
                  <a:schemeClr val="accent1"/>
                </a:solidFill>
              </a:rPr>
              <a:t>Vertrags</a:t>
            </a:r>
            <a:r>
              <a:rPr lang="de-DE" b="0" dirty="0"/>
              <a:t> wird ein Vorteil von </a:t>
            </a:r>
            <a:r>
              <a:rPr lang="de-DE" b="1" dirty="0">
                <a:solidFill>
                  <a:schemeClr val="accent1"/>
                </a:solidFill>
              </a:rPr>
              <a:t>331.223,16 Euro </a:t>
            </a:r>
            <a:br>
              <a:rPr lang="de-DE" b="1" dirty="0">
                <a:solidFill>
                  <a:schemeClr val="accent1"/>
                </a:solidFill>
              </a:rPr>
            </a:br>
            <a:r>
              <a:rPr lang="de-DE" b="0" dirty="0"/>
              <a:t>gegenüber einer Direktanlage erzielt.   </a:t>
            </a:r>
          </a:p>
          <a:p>
            <a:pPr marL="230686" lvl="2" indent="-230686">
              <a:buClr>
                <a:schemeClr val="tx2"/>
              </a:buClr>
            </a:pPr>
            <a:r>
              <a:rPr lang="de-DE" b="0" dirty="0"/>
              <a:t>Bei </a:t>
            </a:r>
            <a:r>
              <a:rPr lang="de-DE" b="1" dirty="0">
                <a:solidFill>
                  <a:schemeClr val="accent1"/>
                </a:solidFill>
              </a:rPr>
              <a:t>Tod mit 80 vor Ablauf des Vertrags </a:t>
            </a:r>
            <a:r>
              <a:rPr lang="de-DE" b="0" dirty="0"/>
              <a:t>führt die einkommensteuerfreie </a:t>
            </a:r>
            <a:br>
              <a:rPr lang="de-DE" b="0" dirty="0"/>
            </a:br>
            <a:r>
              <a:rPr lang="de-DE" b="0" dirty="0"/>
              <a:t>Todesfallleistung sogar zu einem Vorteil von </a:t>
            </a:r>
            <a:r>
              <a:rPr lang="de-DE" b="1" dirty="0">
                <a:solidFill>
                  <a:schemeClr val="accent1"/>
                </a:solidFill>
              </a:rPr>
              <a:t>503.029,84 Euro </a:t>
            </a:r>
            <a:r>
              <a:rPr lang="de-DE" b="0" dirty="0"/>
              <a:t>gegenüber </a:t>
            </a:r>
            <a:br>
              <a:rPr lang="de-DE" b="0" dirty="0"/>
            </a:br>
            <a:r>
              <a:rPr lang="de-DE" b="0" dirty="0"/>
              <a:t>einer Direktanlage – unter der Annahme, dass die Erben die Wertpapiere </a:t>
            </a:r>
            <a:br>
              <a:rPr lang="de-DE" b="0" dirty="0"/>
            </a:br>
            <a:r>
              <a:rPr lang="de-DE" b="0" dirty="0"/>
              <a:t>nach dem Tod verkaufen.</a:t>
            </a:r>
          </a:p>
        </p:txBody>
      </p:sp>
    </p:spTree>
    <p:extLst>
      <p:ext uri="{BB962C8B-B14F-4D97-AF65-F5344CB8AC3E}">
        <p14:creationId xmlns:p14="http://schemas.microsoft.com/office/powerpoint/2010/main" val="315230585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1B7E1ED0-A81A-C682-F608-CB0FAB47865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de-DE" sz="1000" dirty="0"/>
              <a:t>Die 10 besten Tipps zum Vererben und Verschenken! // 4. Wie antworte ich kompetent auf Fragen meiner Kunden?</a:t>
            </a:r>
            <a:endParaRPr lang="de-DE" dirty="0"/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3D8D6A10-4B34-94B0-21BC-09138B50993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CA30057-1522-A34D-9EDB-EBE4F30CB92E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10" name="Titel 9">
            <a:extLst>
              <a:ext uri="{FF2B5EF4-FFF2-40B4-BE49-F238E27FC236}">
                <a16:creationId xmlns:a16="http://schemas.microsoft.com/office/drawing/2014/main" id="{4F39F3EA-2ACC-0870-EA2F-A5D70D2E3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(5) </a:t>
            </a:r>
            <a:r>
              <a:rPr lang="de-DE" dirty="0" smtClean="0"/>
              <a:t>Das </a:t>
            </a:r>
            <a:r>
              <a:rPr lang="de-DE" dirty="0"/>
              <a:t>1 X 1 des </a:t>
            </a:r>
            <a:r>
              <a:rPr lang="de-DE" dirty="0" smtClean="0"/>
              <a:t>Erbrechts</a:t>
            </a:r>
            <a:endParaRPr lang="de-DE" dirty="0"/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E9391518-B404-A5C8-0D41-D8945E6FDC9B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de-DE" dirty="0"/>
              <a:t>Was Sie als Finanzberater hier wissen müssen!</a:t>
            </a:r>
          </a:p>
          <a:p>
            <a:pPr marL="342900" lvl="2" indent="-342900">
              <a:buFont typeface="+mj-lt"/>
              <a:buAutoNum type="arabicParenR"/>
            </a:pPr>
            <a:r>
              <a:rPr lang="de-DE" dirty="0"/>
              <a:t>Machen Sie</a:t>
            </a:r>
            <a:r>
              <a:rPr lang="de-DE" dirty="0">
                <a:solidFill>
                  <a:srgbClr val="0070C0"/>
                </a:solidFill>
              </a:rPr>
              <a:t> keine </a:t>
            </a:r>
            <a:r>
              <a:rPr lang="de-DE" dirty="0"/>
              <a:t>Rechtsberatung!</a:t>
            </a:r>
          </a:p>
          <a:p>
            <a:pPr marL="342900" lvl="2" indent="-342900">
              <a:buFont typeface="+mj-lt"/>
              <a:buAutoNum type="arabicParenR"/>
            </a:pPr>
            <a:r>
              <a:rPr lang="de-DE" dirty="0"/>
              <a:t>Bauen Sie ein </a:t>
            </a:r>
            <a:r>
              <a:rPr lang="de-DE" dirty="0">
                <a:solidFill>
                  <a:srgbClr val="0070C0"/>
                </a:solidFill>
              </a:rPr>
              <a:t>Netzwerk</a:t>
            </a:r>
            <a:r>
              <a:rPr lang="de-DE" dirty="0"/>
              <a:t> mit entsprechenden Beratern auf! </a:t>
            </a:r>
            <a:br>
              <a:rPr lang="de-DE" dirty="0"/>
            </a:br>
            <a:r>
              <a:rPr lang="de-DE" dirty="0"/>
              <a:t>Netzwerken gehört die Zukunft.</a:t>
            </a:r>
          </a:p>
          <a:p>
            <a:pPr marL="342900" lvl="2" indent="-342900">
              <a:buFont typeface="+mj-lt"/>
              <a:buAutoNum type="arabicParenR"/>
            </a:pPr>
            <a:r>
              <a:rPr lang="de-DE" dirty="0"/>
              <a:t>Ein </a:t>
            </a:r>
            <a:r>
              <a:rPr lang="de-DE" dirty="0">
                <a:solidFill>
                  <a:srgbClr val="0070C0"/>
                </a:solidFill>
              </a:rPr>
              <a:t>Notar</a:t>
            </a:r>
            <a:r>
              <a:rPr lang="de-DE" dirty="0"/>
              <a:t> oder </a:t>
            </a:r>
            <a:r>
              <a:rPr lang="de-DE" dirty="0">
                <a:solidFill>
                  <a:srgbClr val="0070C0"/>
                </a:solidFill>
              </a:rPr>
              <a:t>Fachanwalt</a:t>
            </a:r>
            <a:r>
              <a:rPr lang="de-DE" dirty="0"/>
              <a:t> für Erbrecht sorgt für Qualität und </a:t>
            </a:r>
            <a:br>
              <a:rPr lang="de-DE" dirty="0"/>
            </a:br>
            <a:r>
              <a:rPr lang="de-DE" dirty="0"/>
              <a:t>vermeidet Streit zwischen den Erben. Er ist sein Geld also wert.</a:t>
            </a:r>
          </a:p>
          <a:p>
            <a:pPr marL="342900" lvl="2" indent="-342900">
              <a:buFont typeface="+mj-lt"/>
              <a:buAutoNum type="arabicParenR"/>
            </a:pPr>
            <a:r>
              <a:rPr lang="de-DE" dirty="0"/>
              <a:t>Wenn das Testament/gemeinschaftliche Testament/der Erbvertrag </a:t>
            </a:r>
            <a:br>
              <a:rPr lang="de-DE" dirty="0"/>
            </a:br>
            <a:r>
              <a:rPr lang="de-DE" dirty="0">
                <a:solidFill>
                  <a:srgbClr val="0070C0"/>
                </a:solidFill>
              </a:rPr>
              <a:t>steuerrechtlich</a:t>
            </a:r>
            <a:r>
              <a:rPr lang="de-DE" dirty="0"/>
              <a:t> optimal gestaltet werden soll, dann muss zusätzlich ein </a:t>
            </a:r>
            <a:br>
              <a:rPr lang="de-DE" dirty="0"/>
            </a:br>
            <a:r>
              <a:rPr lang="de-DE" dirty="0"/>
              <a:t>Steuerberater oder Fachanwalt für Steuerrecht beauftragt werden.</a:t>
            </a:r>
          </a:p>
          <a:p>
            <a:pPr lvl="2"/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8891339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1B7E1ED0-A81A-C682-F608-CB0FAB47865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de-DE" sz="1000" dirty="0"/>
              <a:t>Die 10 besten Tipps zum Vererben und Verschenken! // 4. Wie antworte ich kompetent auf Fragen meiner Kunden?</a:t>
            </a:r>
            <a:endParaRPr lang="de-DE" dirty="0"/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3D8D6A10-4B34-94B0-21BC-09138B50993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CA30057-1522-A34D-9EDB-EBE4F30CB92E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10" name="Titel 9">
            <a:extLst>
              <a:ext uri="{FF2B5EF4-FFF2-40B4-BE49-F238E27FC236}">
                <a16:creationId xmlns:a16="http://schemas.microsoft.com/office/drawing/2014/main" id="{4F39F3EA-2ACC-0870-EA2F-A5D70D2E3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(5) </a:t>
            </a:r>
            <a:r>
              <a:rPr lang="de-DE" dirty="0" smtClean="0"/>
              <a:t>Das </a:t>
            </a:r>
            <a:r>
              <a:rPr lang="de-DE" dirty="0"/>
              <a:t>1 X 1 des </a:t>
            </a:r>
            <a:r>
              <a:rPr lang="de-DE" dirty="0" smtClean="0"/>
              <a:t>Erbrechts</a:t>
            </a:r>
            <a:endParaRPr lang="de-DE" dirty="0"/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E9391518-B404-A5C8-0D41-D8945E6FDC9B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360528" y="2428021"/>
            <a:ext cx="8426285" cy="3266365"/>
          </a:xfrm>
        </p:spPr>
        <p:txBody>
          <a:bodyPr/>
          <a:lstStyle/>
          <a:p>
            <a:r>
              <a:rPr lang="de-DE" dirty="0"/>
              <a:t>Was Sie als Finanzberater hier wissen müssen!</a:t>
            </a:r>
          </a:p>
          <a:p>
            <a:pPr marL="342900" lvl="2" indent="-342900">
              <a:buFont typeface="+mj-lt"/>
              <a:buAutoNum type="arabicParenR" startAt="5"/>
            </a:pPr>
            <a:r>
              <a:rPr lang="de-DE" dirty="0"/>
              <a:t>Bleiben Sie im </a:t>
            </a:r>
            <a:r>
              <a:rPr lang="de-DE" dirty="0">
                <a:solidFill>
                  <a:srgbClr val="0070C0"/>
                </a:solidFill>
              </a:rPr>
              <a:t>„Driver Seat“</a:t>
            </a:r>
            <a:r>
              <a:rPr lang="de-DE" dirty="0"/>
              <a:t>. Gute Anwälte und Steuerberater </a:t>
            </a:r>
            <a:br>
              <a:rPr lang="de-DE" dirty="0"/>
            </a:br>
            <a:r>
              <a:rPr lang="de-DE" dirty="0"/>
              <a:t>brauchen Ihre Finanzplanung.</a:t>
            </a:r>
          </a:p>
          <a:p>
            <a:pPr marL="342900" lvl="2" indent="-342900">
              <a:buFont typeface="+mj-lt"/>
              <a:buAutoNum type="arabicParenR" startAt="5"/>
            </a:pPr>
            <a:r>
              <a:rPr lang="de-DE" dirty="0"/>
              <a:t>Sollte Streit zwischen den zukünftigen Erben drohen oder wenn die Erben noch sehr </a:t>
            </a:r>
            <a:br>
              <a:rPr lang="de-DE" dirty="0"/>
            </a:br>
            <a:r>
              <a:rPr lang="de-DE" dirty="0"/>
              <a:t>jung sind, dann kann ein </a:t>
            </a:r>
            <a:r>
              <a:rPr lang="de-DE" dirty="0">
                <a:solidFill>
                  <a:srgbClr val="0070C0"/>
                </a:solidFill>
              </a:rPr>
              <a:t>Testamentsvollstrecker </a:t>
            </a:r>
            <a:r>
              <a:rPr lang="de-DE" dirty="0"/>
              <a:t>im Testament eingesetzt werden.</a:t>
            </a:r>
          </a:p>
          <a:p>
            <a:pPr marL="342900" lvl="2" indent="-342900">
              <a:buFont typeface="+mj-lt"/>
              <a:buAutoNum type="arabicParenR" startAt="5"/>
            </a:pPr>
            <a:r>
              <a:rPr lang="de-DE" dirty="0">
                <a:solidFill>
                  <a:srgbClr val="0070C0"/>
                </a:solidFill>
              </a:rPr>
              <a:t>Erben </a:t>
            </a:r>
            <a:r>
              <a:rPr lang="de-DE" dirty="0"/>
              <a:t>bekommen einen Prozentsatz am Gesamtvermögen/an den Gesamtverbindlichkeiten zugewiesen. Daher müssen Erben grundsätzlich </a:t>
            </a:r>
            <a:br>
              <a:rPr lang="de-DE" dirty="0"/>
            </a:br>
            <a:r>
              <a:rPr lang="de-DE" dirty="0"/>
              <a:t>alles gemeinsam entscheiden.</a:t>
            </a:r>
          </a:p>
          <a:p>
            <a:pPr marL="342900" lvl="2" indent="-342900">
              <a:buFont typeface="+mj-lt"/>
              <a:buAutoNum type="arabicParenR" startAt="5"/>
            </a:pPr>
            <a:r>
              <a:rPr lang="de-DE" dirty="0">
                <a:solidFill>
                  <a:srgbClr val="0070C0"/>
                </a:solidFill>
              </a:rPr>
              <a:t>Je weniger </a:t>
            </a:r>
            <a:r>
              <a:rPr lang="de-DE" dirty="0"/>
              <a:t>Erben, desto leichter ist die Erbengemeinschaft handlungsfähig.</a:t>
            </a:r>
          </a:p>
          <a:p>
            <a:pPr marL="342900" lvl="2" indent="-342900">
              <a:buFont typeface="+mj-lt"/>
              <a:buAutoNum type="arabicParenR" startAt="5"/>
            </a:pPr>
            <a:r>
              <a:rPr lang="de-DE" dirty="0">
                <a:solidFill>
                  <a:srgbClr val="0070C0"/>
                </a:solidFill>
              </a:rPr>
              <a:t>Ein „runder Tisch</a:t>
            </a:r>
            <a:r>
              <a:rPr lang="de-DE" dirty="0"/>
              <a:t>“ zusammen mit den zukünftigen Erben hat viele Vorteile </a:t>
            </a:r>
            <a:br>
              <a:rPr lang="de-DE" dirty="0"/>
            </a:br>
            <a:r>
              <a:rPr lang="de-DE" dirty="0"/>
              <a:t>und kann zukünftigen Streit vermeiden. </a:t>
            </a:r>
          </a:p>
        </p:txBody>
      </p:sp>
    </p:spTree>
    <p:extLst>
      <p:ext uri="{BB962C8B-B14F-4D97-AF65-F5344CB8AC3E}">
        <p14:creationId xmlns:p14="http://schemas.microsoft.com/office/powerpoint/2010/main" val="95313937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1B7E1ED0-A81A-C682-F608-CB0FAB47865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de-DE" sz="1000" dirty="0"/>
              <a:t>Die 10 besten Tipps zum Vererben und Verschenken! // 4. Wie antworte ich kompetent auf Fragen meiner Kunden?</a:t>
            </a:r>
            <a:endParaRPr lang="de-DE" dirty="0"/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3D8D6A10-4B34-94B0-21BC-09138B50993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CA30057-1522-A34D-9EDB-EBE4F30CB92E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10" name="Titel 9">
            <a:extLst>
              <a:ext uri="{FF2B5EF4-FFF2-40B4-BE49-F238E27FC236}">
                <a16:creationId xmlns:a16="http://schemas.microsoft.com/office/drawing/2014/main" id="{4F39F3EA-2ACC-0870-EA2F-A5D70D2E3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>(6) „Testament, Berliner Testament oder Erbvertrag?“</a:t>
            </a:r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E9391518-B404-A5C8-0D41-D8945E6FDC9B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de-DE" dirty="0"/>
              <a:t>Sie können bei dieser Frage ganz entspannt sein!</a:t>
            </a:r>
          </a:p>
          <a:p>
            <a:pPr marL="342900" lvl="2" indent="-342900">
              <a:buFont typeface="+mj-lt"/>
              <a:buAutoNum type="arabicParenR"/>
            </a:pPr>
            <a:r>
              <a:rPr lang="de-DE" dirty="0"/>
              <a:t>Sie sind </a:t>
            </a:r>
            <a:r>
              <a:rPr lang="de-DE" dirty="0">
                <a:solidFill>
                  <a:srgbClr val="0070C0"/>
                </a:solidFill>
              </a:rPr>
              <a:t>kein Rechtsberater </a:t>
            </a:r>
            <a:r>
              <a:rPr lang="de-DE" dirty="0"/>
              <a:t>und dürfen keine detaillierten Auskünfte geben.</a:t>
            </a:r>
          </a:p>
          <a:p>
            <a:pPr marL="342900" lvl="2" indent="-342900">
              <a:buFont typeface="+mj-lt"/>
              <a:buAutoNum type="arabicParenR"/>
            </a:pPr>
            <a:r>
              <a:rPr lang="de-DE" dirty="0"/>
              <a:t>Versuchen Sie, </a:t>
            </a:r>
            <a:r>
              <a:rPr lang="de-DE" dirty="0">
                <a:solidFill>
                  <a:srgbClr val="0070C0"/>
                </a:solidFill>
              </a:rPr>
              <a:t>Ihr Netzwerk </a:t>
            </a:r>
            <a:r>
              <a:rPr lang="de-DE" dirty="0"/>
              <a:t>an Notaren, Rechtsanwälten und Steuerberatern einzusetzen.</a:t>
            </a:r>
          </a:p>
          <a:p>
            <a:pPr marL="342900" lvl="2" indent="-342900">
              <a:buFont typeface="+mj-lt"/>
              <a:buAutoNum type="arabicParenR"/>
            </a:pPr>
            <a:r>
              <a:rPr lang="de-DE" dirty="0"/>
              <a:t>Bitten Sie Ihre Kunden, wichtige Eckpunkte des Testaments etc. mit Ihnen </a:t>
            </a:r>
            <a:br>
              <a:rPr lang="de-DE" dirty="0"/>
            </a:br>
            <a:r>
              <a:rPr lang="de-DE" dirty="0"/>
              <a:t>zu teilen. Denn diese können Auswirkungen auf die </a:t>
            </a:r>
            <a:r>
              <a:rPr lang="de-DE" dirty="0">
                <a:solidFill>
                  <a:srgbClr val="0070C0"/>
                </a:solidFill>
              </a:rPr>
              <a:t>langfristige Finanzplanung </a:t>
            </a:r>
            <a:r>
              <a:rPr lang="de-DE" dirty="0"/>
              <a:t/>
            </a:r>
            <a:br>
              <a:rPr lang="de-DE" dirty="0"/>
            </a:br>
            <a:r>
              <a:rPr lang="de-DE" dirty="0"/>
              <a:t>haben (z.B. „Liquidität der Erben“).</a:t>
            </a:r>
          </a:p>
          <a:p>
            <a:pPr marL="342900" lvl="2" indent="-342900">
              <a:buFont typeface="+mj-lt"/>
              <a:buAutoNum type="arabicParenR"/>
            </a:pPr>
            <a:r>
              <a:rPr lang="de-DE" dirty="0">
                <a:solidFill>
                  <a:srgbClr val="0070C0"/>
                </a:solidFill>
              </a:rPr>
              <a:t>Testamente </a:t>
            </a:r>
            <a:r>
              <a:rPr lang="de-DE" dirty="0"/>
              <a:t>werden eher von Einzelpersonen genutzt, </a:t>
            </a:r>
            <a:r>
              <a:rPr lang="de-DE" dirty="0">
                <a:solidFill>
                  <a:srgbClr val="0070C0"/>
                </a:solidFill>
              </a:rPr>
              <a:t>Berliner Testament </a:t>
            </a:r>
            <a:r>
              <a:rPr lang="de-DE" dirty="0"/>
              <a:t>eher von Eheleuten und </a:t>
            </a:r>
            <a:r>
              <a:rPr lang="de-DE" dirty="0">
                <a:solidFill>
                  <a:srgbClr val="0070C0"/>
                </a:solidFill>
              </a:rPr>
              <a:t>Erbverträge</a:t>
            </a:r>
            <a:r>
              <a:rPr lang="de-DE" dirty="0"/>
              <a:t> wegen gegenseitigen rechtlichen Verbindlichkeiten z.B. </a:t>
            </a:r>
            <a:br>
              <a:rPr lang="de-DE" dirty="0"/>
            </a:br>
            <a:r>
              <a:rPr lang="de-DE" dirty="0"/>
              <a:t>von Unternehmern oder nichtehelichen Partnerschaften.</a:t>
            </a:r>
          </a:p>
          <a:p>
            <a:pPr lvl="2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5606819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1B7E1ED0-A81A-C682-F608-CB0FAB47865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de-DE" sz="1000" dirty="0"/>
              <a:t>Die 10 besten Tipps zum Vererben und Verschenken! // 4. Wie antworte ich kompetent auf Fragen meiner Kunden?</a:t>
            </a:r>
            <a:endParaRPr lang="de-DE" dirty="0"/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3D8D6A10-4B34-94B0-21BC-09138B50993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CA30057-1522-A34D-9EDB-EBE4F30CB92E}" type="slidenum">
              <a:rPr lang="en-US" smtClean="0"/>
              <a:pPr/>
              <a:t>29</a:t>
            </a:fld>
            <a:endParaRPr lang="en-US" dirty="0"/>
          </a:p>
        </p:txBody>
      </p:sp>
      <p:sp>
        <p:nvSpPr>
          <p:cNvPr id="10" name="Titel 9">
            <a:extLst>
              <a:ext uri="{FF2B5EF4-FFF2-40B4-BE49-F238E27FC236}">
                <a16:creationId xmlns:a16="http://schemas.microsoft.com/office/drawing/2014/main" id="{4F39F3EA-2ACC-0870-EA2F-A5D70D2E3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(7) „Die richtige Verwahrung des Testaments/</a:t>
            </a:r>
            <a:br>
              <a:rPr lang="de-DE" dirty="0"/>
            </a:br>
            <a:r>
              <a:rPr lang="de-DE" dirty="0"/>
              <a:t>Berliner Testaments“</a:t>
            </a:r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E9391518-B404-A5C8-0D41-D8945E6FDC9B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de-DE" dirty="0"/>
              <a:t>Die richtige Verwahrung ist von großer Bedeutung!</a:t>
            </a:r>
          </a:p>
          <a:p>
            <a:pPr marL="342900" lvl="2" indent="-342900">
              <a:buFont typeface="+mj-lt"/>
              <a:buAutoNum type="arabicParenR"/>
            </a:pPr>
            <a:r>
              <a:rPr lang="de-DE" dirty="0"/>
              <a:t>Denn das </a:t>
            </a:r>
            <a:r>
              <a:rPr lang="de-DE" dirty="0">
                <a:solidFill>
                  <a:srgbClr val="0070C0"/>
                </a:solidFill>
              </a:rPr>
              <a:t>zuletzt ordnungsgemäß erstellte </a:t>
            </a:r>
            <a:r>
              <a:rPr lang="de-DE" dirty="0"/>
              <a:t>Testament/Berliner Testament </a:t>
            </a:r>
            <a:br>
              <a:rPr lang="de-DE" dirty="0"/>
            </a:br>
            <a:r>
              <a:rPr lang="de-DE" dirty="0"/>
              <a:t>ist rechtlich relevant.</a:t>
            </a:r>
          </a:p>
          <a:p>
            <a:pPr marL="342900" lvl="2" indent="-342900">
              <a:buFont typeface="+mj-lt"/>
              <a:buAutoNum type="arabicParenR"/>
            </a:pPr>
            <a:r>
              <a:rPr lang="de-DE" dirty="0"/>
              <a:t>Sofern der </a:t>
            </a:r>
            <a:r>
              <a:rPr lang="de-DE" dirty="0">
                <a:solidFill>
                  <a:srgbClr val="0070C0"/>
                </a:solidFill>
              </a:rPr>
              <a:t>Notar </a:t>
            </a:r>
            <a:r>
              <a:rPr lang="de-DE" dirty="0"/>
              <a:t>bei der Erstellung eingeschaltet wurde, ist eine ordnungsgemäße Verwahrung sichergestellt (§ 34 (1) Satz 4 Beurkundungsgesetz).</a:t>
            </a:r>
          </a:p>
          <a:p>
            <a:pPr marL="342900" lvl="2" indent="-342900">
              <a:buFont typeface="+mj-lt"/>
              <a:buAutoNum type="arabicParenR"/>
            </a:pPr>
            <a:r>
              <a:rPr lang="de-DE" dirty="0"/>
              <a:t>Aber ein </a:t>
            </a:r>
            <a:r>
              <a:rPr lang="de-DE" dirty="0">
                <a:solidFill>
                  <a:srgbClr val="0070C0"/>
                </a:solidFill>
              </a:rPr>
              <a:t>handgeschriebenes Testament </a:t>
            </a:r>
            <a:r>
              <a:rPr lang="de-DE" dirty="0"/>
              <a:t>auf dem Nachttisch kann </a:t>
            </a:r>
            <a:br>
              <a:rPr lang="de-DE" dirty="0"/>
            </a:br>
            <a:r>
              <a:rPr lang="de-DE" dirty="0"/>
              <a:t>z.B. „verschwinden“. Ein handgeschriebenes Testament in z.B. einem </a:t>
            </a:r>
            <a:br>
              <a:rPr lang="de-DE" dirty="0"/>
            </a:br>
            <a:r>
              <a:rPr lang="de-DE" dirty="0"/>
              <a:t>Buch versteckt, kann auch nie aufgefunden werden.</a:t>
            </a:r>
          </a:p>
          <a:p>
            <a:pPr marL="342900" lvl="2" indent="-342900">
              <a:buFont typeface="+mj-lt"/>
              <a:buAutoNum type="arabicParenR"/>
            </a:pPr>
            <a:r>
              <a:rPr lang="de-DE" dirty="0"/>
              <a:t>Deshalb sollten richtiger Weise solche Testamente/Berliner Testamente </a:t>
            </a:r>
            <a:br>
              <a:rPr lang="de-DE" dirty="0"/>
            </a:br>
            <a:r>
              <a:rPr lang="de-DE" dirty="0">
                <a:solidFill>
                  <a:srgbClr val="0070C0"/>
                </a:solidFill>
              </a:rPr>
              <a:t>am Amtsgericht des Wohnortes </a:t>
            </a:r>
            <a:r>
              <a:rPr lang="de-DE" dirty="0"/>
              <a:t>offiziell verwahrt werden.</a:t>
            </a:r>
          </a:p>
          <a:p>
            <a:pPr marL="342900" lvl="2" indent="-342900">
              <a:buFont typeface="+mj-lt"/>
              <a:buAutoNum type="arabicParenR"/>
            </a:pPr>
            <a:r>
              <a:rPr lang="de-DE" dirty="0"/>
              <a:t>Die Gebühren sind gering. Einmalig 75 Euro für die amtliche Verwahrung </a:t>
            </a:r>
            <a:br>
              <a:rPr lang="de-DE" dirty="0"/>
            </a:br>
            <a:r>
              <a:rPr lang="de-DE" dirty="0"/>
              <a:t>plus 18 Euro für Eintragung in das </a:t>
            </a:r>
            <a:r>
              <a:rPr lang="de-DE" dirty="0">
                <a:solidFill>
                  <a:srgbClr val="0070C0"/>
                </a:solidFill>
              </a:rPr>
              <a:t>zentrale </a:t>
            </a:r>
            <a:r>
              <a:rPr lang="de-DE" dirty="0" smtClean="0">
                <a:solidFill>
                  <a:srgbClr val="0070C0"/>
                </a:solidFill>
              </a:rPr>
              <a:t>Testamentsregister.</a:t>
            </a:r>
            <a:endParaRPr lang="de-DE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16994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1B7E1ED0-A81A-C682-F608-CB0FAB47865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60363" y="234940"/>
            <a:ext cx="8424862" cy="156133"/>
          </a:xfrm>
        </p:spPr>
        <p:txBody>
          <a:bodyPr/>
          <a:lstStyle/>
          <a:p>
            <a:r>
              <a:rPr lang="de-DE" sz="1000" dirty="0"/>
              <a:t>Die 10 besten Tipps zum Vererben und Verschenken!</a:t>
            </a:r>
            <a:endParaRPr lang="de-DE" dirty="0"/>
          </a:p>
        </p:txBody>
      </p:sp>
      <p:sp>
        <p:nvSpPr>
          <p:cNvPr id="10" name="Titel 9">
            <a:extLst>
              <a:ext uri="{FF2B5EF4-FFF2-40B4-BE49-F238E27FC236}">
                <a16:creationId xmlns:a16="http://schemas.microsoft.com/office/drawing/2014/main" id="{4F39F3EA-2ACC-0870-EA2F-A5D70D2E3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1. Ziel dieses Webinars</a:t>
            </a:r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E9391518-B404-A5C8-0D41-D8945E6FDC9B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pPr lvl="2"/>
            <a:r>
              <a:rPr lang="de-DE" dirty="0"/>
              <a:t>Wie spreche ich als Finanzberater Kunden im Geschäftsfeld </a:t>
            </a:r>
            <a:br>
              <a:rPr lang="de-DE" dirty="0"/>
            </a:br>
            <a:r>
              <a:rPr lang="de-DE" dirty="0"/>
              <a:t>„Vererben und Verschenken“ hochwertig an?</a:t>
            </a:r>
          </a:p>
          <a:p>
            <a:pPr lvl="2"/>
            <a:r>
              <a:rPr lang="de-DE" dirty="0"/>
              <a:t>Wie antworte ich kompetent auf Fragen meiner Kunden?</a:t>
            </a:r>
          </a:p>
          <a:p>
            <a:pPr lvl="2"/>
            <a:r>
              <a:rPr lang="de-DE" dirty="0"/>
              <a:t>Wie integriere ich Lebensversicherungen in die Lösungen?</a:t>
            </a:r>
          </a:p>
          <a:p>
            <a:pPr marL="0" lvl="2" indent="0">
              <a:buNone/>
            </a:pPr>
            <a:endParaRPr lang="de-DE" dirty="0"/>
          </a:p>
          <a:p>
            <a:endParaRPr lang="de-DE" dirty="0"/>
          </a:p>
        </p:txBody>
      </p:sp>
      <p:sp>
        <p:nvSpPr>
          <p:cNvPr id="14" name="Foliennummernplatzhalter 13">
            <a:extLst>
              <a:ext uri="{FF2B5EF4-FFF2-40B4-BE49-F238E27FC236}">
                <a16:creationId xmlns:a16="http://schemas.microsoft.com/office/drawing/2014/main" id="{B4865D4F-BF88-2050-BC12-6814761F7E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CA30057-1522-A34D-9EDB-EBE4F30CB92E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050419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1B7E1ED0-A81A-C682-F608-CB0FAB47865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de-DE" sz="1000" dirty="0"/>
              <a:t>Die 10 besten Tipps zum Vererben und Verschenken! // 4. Wie antworte ich kompetent auf Fragen meiner Kunden?</a:t>
            </a:r>
            <a:endParaRPr lang="de-DE" dirty="0"/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3D8D6A10-4B34-94B0-21BC-09138B50993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CA30057-1522-A34D-9EDB-EBE4F30CB92E}" type="slidenum">
              <a:rPr lang="en-US" smtClean="0"/>
              <a:pPr/>
              <a:t>30</a:t>
            </a:fld>
            <a:endParaRPr lang="en-US" dirty="0"/>
          </a:p>
        </p:txBody>
      </p:sp>
      <p:sp>
        <p:nvSpPr>
          <p:cNvPr id="10" name="Titel 9">
            <a:extLst>
              <a:ext uri="{FF2B5EF4-FFF2-40B4-BE49-F238E27FC236}">
                <a16:creationId xmlns:a16="http://schemas.microsoft.com/office/drawing/2014/main" id="{4F39F3EA-2ACC-0870-EA2F-A5D70D2E3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(8) „Die Vollmacht ,über den Tod‘ hinaus“</a:t>
            </a:r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E9391518-B404-A5C8-0D41-D8945E6FDC9B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de-DE" dirty="0"/>
              <a:t>Die Erben müssen Rechnungen bezahlen und brauchen daher im </a:t>
            </a:r>
            <a:br>
              <a:rPr lang="de-DE" dirty="0"/>
            </a:br>
            <a:r>
              <a:rPr lang="de-DE" dirty="0"/>
              <a:t>Todesfall einen schnellen Zugang zu den Konten!</a:t>
            </a:r>
          </a:p>
          <a:p>
            <a:pPr marL="342900" lvl="2" indent="-342900">
              <a:buFont typeface="+mj-lt"/>
              <a:buAutoNum type="arabicParenR"/>
            </a:pPr>
            <a:r>
              <a:rPr lang="de-DE" dirty="0"/>
              <a:t>Banken und Finanzinstitute verlangen regelmäßig einen </a:t>
            </a:r>
            <a:r>
              <a:rPr lang="de-DE" dirty="0">
                <a:solidFill>
                  <a:srgbClr val="0070C0"/>
                </a:solidFill>
              </a:rPr>
              <a:t>Erbschein</a:t>
            </a:r>
            <a:r>
              <a:rPr lang="de-DE" dirty="0"/>
              <a:t>, um die Erbschaft nachweisen zu können und den Erben </a:t>
            </a:r>
            <a:r>
              <a:rPr lang="de-DE" dirty="0">
                <a:solidFill>
                  <a:srgbClr val="0070C0"/>
                </a:solidFill>
              </a:rPr>
              <a:t>Zugang zu den Konten </a:t>
            </a:r>
            <a:r>
              <a:rPr lang="de-DE" dirty="0"/>
              <a:t>zu geben.</a:t>
            </a:r>
          </a:p>
          <a:p>
            <a:pPr marL="342900" lvl="2" indent="-342900">
              <a:buFont typeface="+mj-lt"/>
              <a:buAutoNum type="arabicParenR"/>
            </a:pPr>
            <a:r>
              <a:rPr lang="de-DE" dirty="0"/>
              <a:t>Das kann je nach Einzelfall einige Wochen dauern.</a:t>
            </a:r>
          </a:p>
          <a:p>
            <a:pPr marL="342900" lvl="2" indent="-342900">
              <a:buFont typeface="+mj-lt"/>
              <a:buAutoNum type="arabicParenR"/>
            </a:pPr>
            <a:r>
              <a:rPr lang="de-DE" dirty="0"/>
              <a:t>Eine </a:t>
            </a:r>
            <a:r>
              <a:rPr lang="de-DE" dirty="0">
                <a:solidFill>
                  <a:srgbClr val="0070C0"/>
                </a:solidFill>
              </a:rPr>
              <a:t>Vollmacht „über den Tod hinaus</a:t>
            </a:r>
            <a:r>
              <a:rPr lang="de-DE" dirty="0"/>
              <a:t>“, d.h. die ausdrücklich gerade nach dem Tod wirksam ist und bleibt, sichert den Zugang zu Konten, gerade auch in der kritischen Zeit bis zur Erteilung des Erbscheins.</a:t>
            </a:r>
          </a:p>
          <a:p>
            <a:pPr marL="342900" lvl="2" indent="-342900">
              <a:buFont typeface="+mj-lt"/>
              <a:buAutoNum type="arabicParenR" startAt="4"/>
            </a:pPr>
            <a:r>
              <a:rPr lang="de-DE" dirty="0"/>
              <a:t>Die Kunden sollten zur Sicherheit mit </a:t>
            </a:r>
            <a:r>
              <a:rPr lang="de-DE" dirty="0" smtClean="0">
                <a:solidFill>
                  <a:srgbClr val="0070C0"/>
                </a:solidFill>
              </a:rPr>
              <a:t>ihrer </a:t>
            </a:r>
            <a:r>
              <a:rPr lang="de-DE" dirty="0">
                <a:solidFill>
                  <a:srgbClr val="0070C0"/>
                </a:solidFill>
              </a:rPr>
              <a:t>Hausbank </a:t>
            </a:r>
            <a:r>
              <a:rPr lang="de-DE" dirty="0"/>
              <a:t>absprechen, </a:t>
            </a:r>
            <a:br>
              <a:rPr lang="de-DE" dirty="0"/>
            </a:br>
            <a:r>
              <a:rPr lang="de-DE" dirty="0"/>
              <a:t>dass eine solche spezielle Vollmacht akzeptiert wird.</a:t>
            </a:r>
          </a:p>
          <a:p>
            <a:pPr marL="342900" lvl="2" indent="-342900">
              <a:buFont typeface="+mj-lt"/>
              <a:buAutoNum type="arabicParenR" startAt="4"/>
            </a:pPr>
            <a:r>
              <a:rPr lang="de-DE" dirty="0"/>
              <a:t>Möglicher Weise wird eine </a:t>
            </a:r>
            <a:r>
              <a:rPr lang="de-DE" dirty="0">
                <a:solidFill>
                  <a:srgbClr val="0070C0"/>
                </a:solidFill>
              </a:rPr>
              <a:t>notarielle Beurkundung </a:t>
            </a:r>
            <a:r>
              <a:rPr lang="de-DE" dirty="0"/>
              <a:t>gefordert.</a:t>
            </a:r>
          </a:p>
          <a:p>
            <a:pPr marL="342900" lvl="2" indent="-342900">
              <a:buFont typeface="+mj-lt"/>
              <a:buAutoNum type="arabicParenR" startAt="4"/>
            </a:pPr>
            <a:r>
              <a:rPr lang="de-DE" dirty="0"/>
              <a:t>Anwälte und Notare helfen hier gerne weiter.</a:t>
            </a:r>
          </a:p>
        </p:txBody>
      </p:sp>
    </p:spTree>
    <p:extLst>
      <p:ext uri="{BB962C8B-B14F-4D97-AF65-F5344CB8AC3E}">
        <p14:creationId xmlns:p14="http://schemas.microsoft.com/office/powerpoint/2010/main" val="333949593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1B7E1ED0-A81A-C682-F608-CB0FAB47865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de-DE" sz="1000" dirty="0"/>
              <a:t>Die 10 besten Tipps zum Vererben und Verschenken! // 4. Wie antworte ich kompetent auf Fragen meiner Kunden?</a:t>
            </a:r>
            <a:endParaRPr lang="de-DE" dirty="0"/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3D8D6A10-4B34-94B0-21BC-09138B50993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CA30057-1522-A34D-9EDB-EBE4F30CB92E}" type="slidenum">
              <a:rPr lang="en-US" smtClean="0"/>
              <a:pPr/>
              <a:t>31</a:t>
            </a:fld>
            <a:endParaRPr lang="en-US" dirty="0"/>
          </a:p>
        </p:txBody>
      </p:sp>
      <p:sp>
        <p:nvSpPr>
          <p:cNvPr id="10" name="Titel 9">
            <a:extLst>
              <a:ext uri="{FF2B5EF4-FFF2-40B4-BE49-F238E27FC236}">
                <a16:creationId xmlns:a16="http://schemas.microsoft.com/office/drawing/2014/main" id="{4F39F3EA-2ACC-0870-EA2F-A5D70D2E3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(9) Ein Muss: Die Patientenverfügung</a:t>
            </a:r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E9391518-B404-A5C8-0D41-D8945E6FDC9B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pPr lvl="1"/>
            <a:r>
              <a:rPr lang="de-DE" b="1" dirty="0"/>
              <a:t>Wer möchte nicht selbstbestimmt entscheiden, </a:t>
            </a:r>
            <a:br>
              <a:rPr lang="de-DE" b="1" dirty="0"/>
            </a:br>
            <a:r>
              <a:rPr lang="de-DE" b="1" dirty="0"/>
              <a:t>wann man keine ärztliche Hilfe mehr wünscht?</a:t>
            </a:r>
          </a:p>
          <a:p>
            <a:pPr marL="342900" lvl="2" indent="-342900">
              <a:buFont typeface="+mj-lt"/>
              <a:buAutoNum type="arabicParenR"/>
            </a:pPr>
            <a:r>
              <a:rPr lang="de-DE" dirty="0"/>
              <a:t>Die Patientenverfügung legt im Kern fest, wie lange </a:t>
            </a:r>
            <a:br>
              <a:rPr lang="de-DE" dirty="0"/>
            </a:br>
            <a:r>
              <a:rPr lang="de-DE" dirty="0">
                <a:solidFill>
                  <a:srgbClr val="0070C0"/>
                </a:solidFill>
              </a:rPr>
              <a:t>lebensverlängernde Maßnahmen </a:t>
            </a:r>
            <a:r>
              <a:rPr lang="de-DE" dirty="0"/>
              <a:t>durchgeführt werden sollen.</a:t>
            </a:r>
          </a:p>
          <a:p>
            <a:pPr marL="342900" lvl="2" indent="-342900">
              <a:buFont typeface="+mj-lt"/>
              <a:buAutoNum type="arabicParenR"/>
            </a:pPr>
            <a:r>
              <a:rPr lang="de-DE" dirty="0"/>
              <a:t>Textbausteine und weitere Hinweise findet man z.B. unter </a:t>
            </a:r>
            <a:r>
              <a:rPr lang="de-DE" dirty="0">
                <a:hlinkClick r:id="rId2"/>
              </a:rPr>
              <a:t>https://www.bundesgesundheitsministerium.de/patientenverfuegung.html</a:t>
            </a:r>
            <a:r>
              <a:rPr lang="de-DE" dirty="0"/>
              <a:t> </a:t>
            </a:r>
            <a:r>
              <a:rPr lang="de-DE" dirty="0">
                <a:hlinkClick r:id="rId3"/>
              </a:rPr>
              <a:t>https://www.bmj.de/DE/Service/Formulare/Formulare_node.html</a:t>
            </a:r>
            <a:r>
              <a:rPr lang="de-DE" dirty="0"/>
              <a:t>  </a:t>
            </a:r>
          </a:p>
          <a:p>
            <a:pPr marL="342900" lvl="2" indent="-342900">
              <a:buFont typeface="+mj-lt"/>
              <a:buAutoNum type="arabicParenR"/>
            </a:pPr>
            <a:r>
              <a:rPr lang="de-DE" dirty="0"/>
              <a:t>Wer die Patientenverfügung verfeinern möchte, sollte </a:t>
            </a:r>
            <a:br>
              <a:rPr lang="de-DE" dirty="0"/>
            </a:br>
            <a:r>
              <a:rPr lang="de-DE" dirty="0"/>
              <a:t>entsprechende </a:t>
            </a:r>
            <a:r>
              <a:rPr lang="de-DE" dirty="0">
                <a:solidFill>
                  <a:srgbClr val="0070C0"/>
                </a:solidFill>
              </a:rPr>
              <a:t>Anwälte </a:t>
            </a:r>
            <a:r>
              <a:rPr lang="de-DE" dirty="0"/>
              <a:t>kontaktieren.</a:t>
            </a:r>
          </a:p>
          <a:p>
            <a:pPr marL="342900" lvl="2" indent="-342900">
              <a:buFont typeface="+mj-lt"/>
              <a:buAutoNum type="arabicParenR"/>
            </a:pPr>
            <a:r>
              <a:rPr lang="de-DE" dirty="0"/>
              <a:t>In jedem Fall sollte man den </a:t>
            </a:r>
            <a:r>
              <a:rPr lang="de-DE" dirty="0">
                <a:solidFill>
                  <a:srgbClr val="0070C0"/>
                </a:solidFill>
              </a:rPr>
              <a:t>Hausarzt </a:t>
            </a:r>
            <a:r>
              <a:rPr lang="de-DE" dirty="0"/>
              <a:t>einbeziehen, um klare und </a:t>
            </a:r>
            <a:br>
              <a:rPr lang="de-DE" dirty="0"/>
            </a:br>
            <a:r>
              <a:rPr lang="de-DE" dirty="0"/>
              <a:t>eindeutige medizinischen Formulierungen zu wählen. </a:t>
            </a:r>
          </a:p>
        </p:txBody>
      </p:sp>
    </p:spTree>
    <p:extLst>
      <p:ext uri="{BB962C8B-B14F-4D97-AF65-F5344CB8AC3E}">
        <p14:creationId xmlns:p14="http://schemas.microsoft.com/office/powerpoint/2010/main" val="325503050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1B7E1ED0-A81A-C682-F608-CB0FAB47865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de-DE" sz="1000" dirty="0"/>
              <a:t>Die 10 besten Tipps zum Vererben und Verschenken! // 4. Wie antworte ich kompetent auf Fragen meiner Kunden?</a:t>
            </a:r>
            <a:endParaRPr lang="de-DE" dirty="0"/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3D8D6A10-4B34-94B0-21BC-09138B50993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CA30057-1522-A34D-9EDB-EBE4F30CB92E}" type="slidenum">
              <a:rPr lang="en-US" smtClean="0"/>
              <a:pPr/>
              <a:t>32</a:t>
            </a:fld>
            <a:endParaRPr lang="en-US" dirty="0"/>
          </a:p>
        </p:txBody>
      </p:sp>
      <p:sp>
        <p:nvSpPr>
          <p:cNvPr id="10" name="Titel 9">
            <a:extLst>
              <a:ext uri="{FF2B5EF4-FFF2-40B4-BE49-F238E27FC236}">
                <a16:creationId xmlns:a16="http://schemas.microsoft.com/office/drawing/2014/main" id="{4F39F3EA-2ACC-0870-EA2F-A5D70D2E3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(10) Zum Schluss: Die Vorsorgevollmacht</a:t>
            </a:r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E9391518-B404-A5C8-0D41-D8945E6FDC9B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pPr lvl="1"/>
            <a:r>
              <a:rPr lang="de-DE" b="1" dirty="0"/>
              <a:t>Persönliche Vorsorge gerade in </a:t>
            </a:r>
            <a:r>
              <a:rPr lang="de-DE" b="1" dirty="0" smtClean="0"/>
              <a:t>schwierigen Gesundheitsangelegenheiten </a:t>
            </a:r>
            <a:r>
              <a:rPr lang="de-DE" b="1" dirty="0"/>
              <a:t>ist sehr wichtig! </a:t>
            </a:r>
          </a:p>
          <a:p>
            <a:pPr marL="342900" lvl="2" indent="-342900">
              <a:buFont typeface="+mj-lt"/>
              <a:buAutoNum type="arabicParenR"/>
            </a:pPr>
            <a:r>
              <a:rPr lang="de-DE" dirty="0"/>
              <a:t>Die Vorsorgevollmacht ermöglicht eine rechtsgeschäftliche Vertretung in Gesundheitsangelegenheiten </a:t>
            </a:r>
            <a:r>
              <a:rPr lang="de-DE" dirty="0">
                <a:solidFill>
                  <a:srgbClr val="0070C0"/>
                </a:solidFill>
              </a:rPr>
              <a:t>und </a:t>
            </a:r>
            <a:r>
              <a:rPr lang="de-DE" dirty="0"/>
              <a:t>häufig auch wahlweise in Vermögensangelegenheiten, wenn man nicht mehr dazu in der Lage sein sollte. Außerdem erhalten Angehörige so Zugang zu den Ärzten und deren medizinischer Einschätzung.</a:t>
            </a:r>
          </a:p>
          <a:p>
            <a:pPr marL="342900" lvl="2" indent="-342900">
              <a:buFont typeface="+mj-lt"/>
              <a:buAutoNum type="arabicParenR"/>
            </a:pPr>
            <a:r>
              <a:rPr lang="de-DE" dirty="0"/>
              <a:t>Ein Muster findet man z.B. unter </a:t>
            </a:r>
            <a:r>
              <a:rPr lang="de-DE" dirty="0">
                <a:hlinkClick r:id="rId2"/>
              </a:rPr>
              <a:t>https://www.bmj.de/DE/Service/Formulare/Formulare_node.html</a:t>
            </a:r>
            <a:r>
              <a:rPr lang="de-DE" dirty="0"/>
              <a:t>  </a:t>
            </a:r>
          </a:p>
          <a:p>
            <a:pPr marL="342900" lvl="2" indent="-342900">
              <a:buFont typeface="+mj-lt"/>
              <a:buAutoNum type="arabicParenR"/>
            </a:pPr>
            <a:r>
              <a:rPr lang="de-DE" dirty="0"/>
              <a:t>Bei individuellen Wünschen, sollte der Kunde sich anwaltlich beraten lassen.</a:t>
            </a:r>
          </a:p>
          <a:p>
            <a:pPr marL="342900" lvl="2" indent="-342900">
              <a:buFont typeface="+mj-lt"/>
              <a:buAutoNum type="arabicParenR" startAt="4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7167881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9E9549E1-0EEE-DA34-224F-59356C7EBAA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60363" y="234940"/>
            <a:ext cx="8424862" cy="156133"/>
          </a:xfrm>
        </p:spPr>
        <p:txBody>
          <a:bodyPr/>
          <a:lstStyle/>
          <a:p>
            <a:r>
              <a:rPr lang="de-DE" sz="1000" dirty="0"/>
              <a:t>Die 10 besten Tipps zum Vererben und Verschenken!</a:t>
            </a:r>
            <a:endParaRPr lang="de-DE" dirty="0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5507271C-00F5-B431-908B-583973E8892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CA30057-1522-A34D-9EDB-EBE4F30CB92E}" type="slidenum">
              <a:rPr lang="en-US" smtClean="0"/>
              <a:pPr/>
              <a:t>33</a:t>
            </a:fld>
            <a:endParaRPr lang="en-US" dirty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F65E0192-020F-2106-CA1D-343B318D92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5. Haftungsausschluss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FACB1AA1-9693-B922-3597-43566AAEAC5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3" y="2029317"/>
            <a:ext cx="8785222" cy="281039"/>
          </a:xfrm>
        </p:spPr>
        <p:txBody>
          <a:bodyPr/>
          <a:lstStyle/>
          <a:p>
            <a:pPr marL="431800" indent="0">
              <a:buNone/>
            </a:pPr>
            <a:r>
              <a:rPr lang="de-DE" dirty="0"/>
              <a:t>Nur zum internen Gebrauch für Vertriebspartner von Standard Life Deutschland</a:t>
            </a:r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8D3D6647-07C3-A222-2C61-98AF13625704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pPr lvl="1"/>
            <a:r>
              <a:rPr lang="de-DE" dirty="0"/>
              <a:t>Es handelt sich um eine allgemeine Betrachtung und Darstellung und keine rechtliche Beratung im Einzelfall. Die Ausführungen sind auch nicht abschließend und können sich durch neue Gesetze und/oder neue Rechtsprechung ändern. Diese Präsentation wurde sorgfältig erstellt, es kann aber keine Haftung hierfür übernommen werden.</a:t>
            </a:r>
          </a:p>
          <a:p>
            <a:pPr lvl="1"/>
            <a:endParaRPr lang="de-DE" dirty="0"/>
          </a:p>
          <a:p>
            <a:pPr lvl="1"/>
            <a:r>
              <a:rPr lang="de-DE" dirty="0"/>
              <a:t>Bei der Durchführung der hier angesprochenen Gestaltungen sollte immer individuelle rechtliche und steuerliche Beratung eingeholt werden.</a:t>
            </a:r>
          </a:p>
          <a:p>
            <a:pPr lvl="1"/>
            <a:endParaRPr lang="de-DE" dirty="0"/>
          </a:p>
          <a:p>
            <a:pPr lvl="1"/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4682026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2">
            <a:extLst>
              <a:ext uri="{FF2B5EF4-FFF2-40B4-BE49-F238E27FC236}">
                <a16:creationId xmlns:a16="http://schemas.microsoft.com/office/drawing/2014/main" id="{2F12F987-9BA6-72A0-D332-9E7C0E415EB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74833" y="746522"/>
            <a:ext cx="8699500" cy="360000"/>
          </a:xfrm>
        </p:spPr>
        <p:txBody>
          <a:bodyPr/>
          <a:lstStyle/>
          <a:p>
            <a:r>
              <a:rPr lang="de-DE" sz="1600" dirty="0" smtClean="0"/>
              <a:t>Standard </a:t>
            </a:r>
            <a:r>
              <a:rPr lang="de-DE" sz="1600" dirty="0" smtClean="0"/>
              <a:t>Life </a:t>
            </a:r>
            <a:r>
              <a:rPr lang="de-DE" sz="1600" dirty="0"/>
              <a:t>V</a:t>
            </a:r>
            <a:r>
              <a:rPr lang="de-DE" sz="1600" dirty="0" smtClean="0"/>
              <a:t>ersicherung Deutschland</a:t>
            </a:r>
            <a:r>
              <a:rPr lang="de-DE" sz="1600" dirty="0"/>
              <a:t>, Stand Oktober 2022 </a:t>
            </a:r>
          </a:p>
        </p:txBody>
      </p:sp>
      <p:sp>
        <p:nvSpPr>
          <p:cNvPr id="5" name="Titel 1">
            <a:extLst>
              <a:ext uri="{FF2B5EF4-FFF2-40B4-BE49-F238E27FC236}">
                <a16:creationId xmlns:a16="http://schemas.microsoft.com/office/drawing/2014/main" id="{F947691D-ED07-4D64-325C-A6BD142F4F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4832" y="445498"/>
            <a:ext cx="8420825" cy="221599"/>
          </a:xfrm>
        </p:spPr>
        <p:txBody>
          <a:bodyPr/>
          <a:lstStyle/>
          <a:p>
            <a:endParaRPr lang="de-DE" sz="1600" dirty="0"/>
          </a:p>
        </p:txBody>
      </p:sp>
    </p:spTree>
    <p:extLst>
      <p:ext uri="{BB962C8B-B14F-4D97-AF65-F5344CB8AC3E}">
        <p14:creationId xmlns:p14="http://schemas.microsoft.com/office/powerpoint/2010/main" val="3156520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1B7E1ED0-A81A-C682-F608-CB0FAB47865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60363" y="234940"/>
            <a:ext cx="8424862" cy="156133"/>
          </a:xfrm>
        </p:spPr>
        <p:txBody>
          <a:bodyPr/>
          <a:lstStyle/>
          <a:p>
            <a:r>
              <a:rPr lang="de-DE" sz="1000" dirty="0"/>
              <a:t>Die 10 besten Tipps zum Vererben und Verschenken!</a:t>
            </a:r>
            <a:endParaRPr lang="de-DE" dirty="0"/>
          </a:p>
        </p:txBody>
      </p:sp>
      <p:sp>
        <p:nvSpPr>
          <p:cNvPr id="10" name="Titel 9">
            <a:extLst>
              <a:ext uri="{FF2B5EF4-FFF2-40B4-BE49-F238E27FC236}">
                <a16:creationId xmlns:a16="http://schemas.microsoft.com/office/drawing/2014/main" id="{4F39F3EA-2ACC-0870-EA2F-A5D70D2E3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2. </a:t>
            </a:r>
            <a:r>
              <a:rPr lang="de-DE" b="1" dirty="0">
                <a:effectLst/>
                <a:latin typeface="Arial" panose="020B060402020202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Der Beratungsmarkt „Vererben und </a:t>
            </a:r>
            <a:br>
              <a:rPr lang="de-DE" b="1" dirty="0">
                <a:effectLst/>
                <a:latin typeface="Arial" panose="020B060402020202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</a:br>
            <a:r>
              <a:rPr lang="de-DE" b="1" dirty="0">
                <a:effectLst/>
                <a:latin typeface="Arial" panose="020B060402020202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Verschenken“ ist stabil und profitabel.</a:t>
            </a:r>
            <a:endParaRPr lang="de-DE" dirty="0"/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E9391518-B404-A5C8-0D41-D8945E6FDC9B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pPr lvl="2"/>
            <a:r>
              <a:rPr lang="de-DE" dirty="0"/>
              <a:t>Dieses Geschäftsfeld ist „stabil und profitabel“, weil hier ein konstant großer </a:t>
            </a:r>
            <a:br>
              <a:rPr lang="de-DE" dirty="0"/>
            </a:br>
            <a:r>
              <a:rPr lang="de-DE" dirty="0"/>
              <a:t>Beratungsbedarf gerade auch bei gutsituierten Kunden besteht.</a:t>
            </a:r>
          </a:p>
          <a:p>
            <a:pPr lvl="2"/>
            <a:r>
              <a:rPr lang="de-DE" dirty="0"/>
              <a:t>Nur 25 Prozent der Deutschen haben überhaupt ein Testament oder einen Erbvertrag.</a:t>
            </a:r>
          </a:p>
          <a:p>
            <a:pPr lvl="2"/>
            <a:r>
              <a:rPr lang="de-DE" dirty="0"/>
              <a:t>Jedes Jahr werden ca. 400 Milliarden Euro in Deutschland vererbt.*</a:t>
            </a:r>
          </a:p>
          <a:p>
            <a:pPr lvl="2"/>
            <a:r>
              <a:rPr lang="de-DE" dirty="0"/>
              <a:t>Gerade für Vermögende sind Schenkungen über Lebensversicherungen sehr attraktiv. </a:t>
            </a:r>
          </a:p>
        </p:txBody>
      </p:sp>
      <p:sp>
        <p:nvSpPr>
          <p:cNvPr id="2" name="Textplatzhalter 2">
            <a:extLst>
              <a:ext uri="{FF2B5EF4-FFF2-40B4-BE49-F238E27FC236}">
                <a16:creationId xmlns:a16="http://schemas.microsoft.com/office/drawing/2014/main" id="{4BF001AC-37C7-227C-DFB4-8A223E6C5119}"/>
              </a:ext>
            </a:extLst>
          </p:cNvPr>
          <p:cNvSpPr txBox="1">
            <a:spLocks/>
          </p:cNvSpPr>
          <p:nvPr/>
        </p:nvSpPr>
        <p:spPr>
          <a:xfrm>
            <a:off x="444499" y="6302031"/>
            <a:ext cx="11270659" cy="15613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685713" rtl="0" eaLnBrk="1" latinLnBrk="0" hangingPunct="1">
              <a:lnSpc>
                <a:spcPct val="110000"/>
              </a:lnSpc>
              <a:spcBef>
                <a:spcPts val="1600"/>
              </a:spcBef>
              <a:buFont typeface="Arial"/>
              <a:buNone/>
              <a:defRPr sz="1000" b="0" kern="1200" spc="0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charset="0"/>
              </a:defRPr>
            </a:lvl1pPr>
            <a:lvl2pPr marL="6351" indent="0" algn="l" defTabSz="685713" rtl="0" eaLnBrk="1" latinLnBrk="0" hangingPunct="1">
              <a:lnSpc>
                <a:spcPct val="110000"/>
              </a:lnSpc>
              <a:spcBef>
                <a:spcPts val="800"/>
              </a:spcBef>
              <a:buClr>
                <a:schemeClr val="accent1"/>
              </a:buClr>
              <a:buFont typeface="Wingdings" pitchFamily="2" charset="2"/>
              <a:buNone/>
              <a:tabLst/>
              <a:defRPr sz="1600" b="0" i="0" kern="120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charset="0"/>
              </a:defRPr>
            </a:lvl2pPr>
            <a:lvl3pPr marL="237037" indent="-237037" algn="l" defTabSz="685713" rtl="0" eaLnBrk="1" latinLnBrk="0" hangingPunct="1">
              <a:lnSpc>
                <a:spcPct val="110000"/>
              </a:lnSpc>
              <a:spcBef>
                <a:spcPts val="800"/>
              </a:spcBef>
              <a:buClrTx/>
              <a:buFont typeface="Arial" panose="020B0604020202020204" pitchFamily="34" charset="0"/>
              <a:buChar char="•"/>
              <a:tabLst/>
              <a:defRPr sz="1600" b="0" i="0" kern="120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charset="0"/>
              </a:defRPr>
            </a:lvl3pPr>
            <a:lvl4pPr marL="480424" indent="-243387" algn="l" defTabSz="685713" rtl="0" eaLnBrk="1" latinLnBrk="0" hangingPunct="1">
              <a:lnSpc>
                <a:spcPct val="110000"/>
              </a:lnSpc>
              <a:spcBef>
                <a:spcPts val="800"/>
              </a:spcBef>
              <a:buClrTx/>
              <a:buFont typeface="Arial" panose="020B0604020202020204" pitchFamily="34" charset="0"/>
              <a:buChar char="•"/>
              <a:tabLst/>
              <a:defRPr sz="1600" b="0" i="0" kern="120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charset="0"/>
              </a:defRPr>
            </a:lvl4pPr>
            <a:lvl5pPr marL="719572" indent="-239155" algn="l" defTabSz="685713" rtl="0" eaLnBrk="1" latinLnBrk="0" hangingPunct="1">
              <a:lnSpc>
                <a:spcPct val="110000"/>
              </a:lnSpc>
              <a:spcBef>
                <a:spcPts val="800"/>
              </a:spcBef>
              <a:buClrTx/>
              <a:buFont typeface="Arial" panose="020B0604020202020204" pitchFamily="34" charset="0"/>
              <a:buChar char="•"/>
              <a:tabLst/>
              <a:defRPr sz="1600" b="0" i="0" kern="120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charset="0"/>
              </a:defRPr>
            </a:lvl5pPr>
            <a:lvl6pPr marL="1885696" indent="-171428" algn="l" defTabSz="68571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557" indent="-171428" algn="l" defTabSz="68571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409" indent="-171428" algn="l" defTabSz="68571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261" indent="-171428" algn="l" defTabSz="68571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938"/>
            <a:r>
              <a:rPr lang="de-DE" i="1" kern="1200" dirty="0">
                <a:solidFill>
                  <a:srgbClr val="4B4B4B"/>
                </a:solidFill>
                <a:effectLst/>
                <a:latin typeface="+mn-lt"/>
                <a:ea typeface="PMingLiU" panose="02020500000000000000" pitchFamily="18" charset="-120"/>
                <a:cs typeface="Arial" panose="020B0604020202020204" pitchFamily="34" charset="0"/>
              </a:rPr>
              <a:t>* Studie des DIW im Auftrag der Hans-B</a:t>
            </a:r>
            <a:r>
              <a:rPr lang="de-DE" i="1" kern="1200" dirty="0">
                <a:solidFill>
                  <a:srgbClr val="4B4B4B"/>
                </a:solidFill>
                <a:effectLst/>
                <a:latin typeface="+mn-lt"/>
                <a:ea typeface="PMingLiU" panose="02020500000000000000" pitchFamily="18" charset="-120"/>
              </a:rPr>
              <a:t>ö</a:t>
            </a:r>
            <a:r>
              <a:rPr lang="de-DE" i="1" kern="1200" dirty="0">
                <a:solidFill>
                  <a:srgbClr val="4B4B4B"/>
                </a:solidFill>
                <a:effectLst/>
                <a:latin typeface="+mn-lt"/>
                <a:ea typeface="PMingLiU" panose="02020500000000000000" pitchFamily="18" charset="-120"/>
                <a:cs typeface="Arial" panose="020B0604020202020204" pitchFamily="34" charset="0"/>
              </a:rPr>
              <a:t>ckler-Stiftung vom 06.07.2017</a:t>
            </a:r>
            <a:endParaRPr lang="de-DE" i="1" dirty="0">
              <a:effectLst/>
              <a:latin typeface="+mn-lt"/>
              <a:ea typeface="Times New Roman" panose="02020603050405020304" pitchFamily="18" charset="0"/>
            </a:endParaRP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B9E54FA4-F40D-953E-C166-11DA1533B51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CA30057-1522-A34D-9EDB-EBE4F30CB92E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69710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1B7E1ED0-A81A-C682-F608-CB0FAB47865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de-DE" sz="1000" dirty="0"/>
              <a:t>Die 10 besten Tipps zum Vererben und Verschenken!</a:t>
            </a:r>
            <a:endParaRPr lang="de-DE" dirty="0"/>
          </a:p>
        </p:txBody>
      </p:sp>
      <p:sp>
        <p:nvSpPr>
          <p:cNvPr id="10" name="Titel 9">
            <a:extLst>
              <a:ext uri="{FF2B5EF4-FFF2-40B4-BE49-F238E27FC236}">
                <a16:creationId xmlns:a16="http://schemas.microsoft.com/office/drawing/2014/main" id="{4F39F3EA-2ACC-0870-EA2F-A5D70D2E3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>
                <a:effectLst/>
                <a:latin typeface="Arial" panose="020B060402020202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3. Wie spreche ich Kunden im Geschäftsfeld </a:t>
            </a:r>
            <a:br>
              <a:rPr lang="de-DE" b="1" dirty="0">
                <a:effectLst/>
                <a:latin typeface="Arial" panose="020B060402020202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</a:br>
            <a:r>
              <a:rPr lang="de-DE" b="1" dirty="0">
                <a:effectLst/>
                <a:latin typeface="Arial" panose="020B060402020202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„Vererben und Verschenken“ hochwertig an?</a:t>
            </a:r>
            <a:endParaRPr lang="de-DE" dirty="0"/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E9391518-B404-A5C8-0D41-D8945E6FDC9B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pPr lvl="2"/>
            <a:r>
              <a:rPr lang="de-DE" dirty="0"/>
              <a:t>Die Übersicht von Standard Life „Die 10 besten Tipps zum Vererben und Verschenken!“ </a:t>
            </a:r>
            <a:br>
              <a:rPr lang="de-DE" dirty="0"/>
            </a:br>
            <a:r>
              <a:rPr lang="de-DE" dirty="0"/>
              <a:t>können Sie leicht und schnell Ihren Kunden zukommen lassen.</a:t>
            </a:r>
          </a:p>
          <a:p>
            <a:pPr lvl="2"/>
            <a:r>
              <a:rPr lang="de-DE" dirty="0"/>
              <a:t>Jeder der 10 Punkte ist kurz und verständlich.</a:t>
            </a:r>
          </a:p>
          <a:p>
            <a:pPr lvl="2"/>
            <a:r>
              <a:rPr lang="de-DE" dirty="0"/>
              <a:t>Die schrittweise Struktur macht ein komplexes Thema übersichtlicher.</a:t>
            </a:r>
          </a:p>
          <a:p>
            <a:pPr lvl="2"/>
            <a:r>
              <a:rPr lang="de-DE" dirty="0"/>
              <a:t>Diese Übersicht ist ein guter „Aufhänger“ für ein Beratungsgespräch.</a:t>
            </a: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86637726-83A3-39C1-F9BB-C9A51FE5757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CA30057-1522-A34D-9EDB-EBE4F30CB92E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6180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1B7E1ED0-A81A-C682-F608-CB0FAB47865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de-DE" sz="1000" dirty="0"/>
              <a:t>Die 10 besten Tipps zum Vererben und Verschenken!</a:t>
            </a:r>
            <a:endParaRPr lang="de-DE" dirty="0"/>
          </a:p>
        </p:txBody>
      </p:sp>
      <p:sp>
        <p:nvSpPr>
          <p:cNvPr id="10" name="Titel 9">
            <a:extLst>
              <a:ext uri="{FF2B5EF4-FFF2-40B4-BE49-F238E27FC236}">
                <a16:creationId xmlns:a16="http://schemas.microsoft.com/office/drawing/2014/main" id="{4F39F3EA-2ACC-0870-EA2F-A5D70D2E3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4. Wie antworte ich kompetent </a:t>
            </a:r>
            <a:br>
              <a:rPr lang="de-DE" dirty="0"/>
            </a:br>
            <a:r>
              <a:rPr lang="de-DE" dirty="0"/>
              <a:t>auf Fragen meiner Kunden?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8968404-9190-3462-793F-3538CB4E3BFB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3" y="1785477"/>
            <a:ext cx="8656317" cy="4556055"/>
          </a:xfrm>
        </p:spPr>
        <p:txBody>
          <a:bodyPr/>
          <a:lstStyle/>
          <a:p>
            <a:endParaRPr lang="de-DE" dirty="0"/>
          </a:p>
          <a:p>
            <a:pPr>
              <a:spcAft>
                <a:spcPts val="800"/>
              </a:spcAft>
            </a:pPr>
            <a:r>
              <a:rPr lang="de-DE" dirty="0" smtClean="0">
                <a:solidFill>
                  <a:schemeClr val="accent1"/>
                </a:solidFill>
              </a:rPr>
              <a:t>Fangen </a:t>
            </a:r>
            <a:r>
              <a:rPr lang="de-DE" dirty="0">
                <a:solidFill>
                  <a:schemeClr val="accent1"/>
                </a:solidFill>
              </a:rPr>
              <a:t>Sie jetzt an</a:t>
            </a:r>
            <a:r>
              <a:rPr lang="de-DE" dirty="0" smtClean="0">
                <a:solidFill>
                  <a:schemeClr val="accent1"/>
                </a:solidFill>
              </a:rPr>
              <a:t>!</a:t>
            </a:r>
            <a:endParaRPr lang="de-DE" dirty="0">
              <a:solidFill>
                <a:schemeClr val="accent1"/>
              </a:solidFill>
            </a:endParaRPr>
          </a:p>
          <a:p>
            <a:pPr>
              <a:spcAft>
                <a:spcPts val="800"/>
              </a:spcAft>
            </a:pPr>
            <a:r>
              <a:rPr lang="de-DE" dirty="0" smtClean="0">
                <a:solidFill>
                  <a:schemeClr val="accent1"/>
                </a:solidFill>
              </a:rPr>
              <a:t>Erstellen </a:t>
            </a:r>
            <a:r>
              <a:rPr lang="de-DE" dirty="0">
                <a:solidFill>
                  <a:schemeClr val="accent1"/>
                </a:solidFill>
              </a:rPr>
              <a:t>Sie eine Übersicht mit Ihren Vermögenswerten und Verbindlichkeiten</a:t>
            </a:r>
            <a:r>
              <a:rPr lang="de-DE" dirty="0" smtClean="0">
                <a:solidFill>
                  <a:schemeClr val="accent1"/>
                </a:solidFill>
              </a:rPr>
              <a:t>.</a:t>
            </a:r>
            <a:endParaRPr lang="de-DE" dirty="0">
              <a:solidFill>
                <a:schemeClr val="accent1"/>
              </a:solidFill>
            </a:endParaRPr>
          </a:p>
          <a:p>
            <a:pPr>
              <a:spcAft>
                <a:spcPts val="800"/>
              </a:spcAft>
            </a:pPr>
            <a:r>
              <a:rPr lang="de-DE" dirty="0" smtClean="0">
                <a:solidFill>
                  <a:schemeClr val="accent1"/>
                </a:solidFill>
              </a:rPr>
              <a:t>Ganzheitliche </a:t>
            </a:r>
            <a:r>
              <a:rPr lang="de-DE" dirty="0" smtClean="0">
                <a:solidFill>
                  <a:schemeClr val="accent1"/>
                </a:solidFill>
              </a:rPr>
              <a:t>Finanzplanung</a:t>
            </a:r>
            <a:r>
              <a:rPr lang="de-DE" dirty="0" smtClean="0">
                <a:solidFill>
                  <a:schemeClr val="accent1"/>
                </a:solidFill>
              </a:rPr>
              <a:t>.</a:t>
            </a:r>
            <a:endParaRPr lang="de-DE" dirty="0">
              <a:solidFill>
                <a:schemeClr val="accent1"/>
              </a:solidFill>
            </a:endParaRPr>
          </a:p>
          <a:p>
            <a:pPr>
              <a:spcAft>
                <a:spcPts val="800"/>
              </a:spcAft>
            </a:pPr>
            <a:r>
              <a:rPr lang="de-DE" dirty="0" smtClean="0">
                <a:solidFill>
                  <a:schemeClr val="accent1"/>
                </a:solidFill>
              </a:rPr>
              <a:t>Verschenken </a:t>
            </a:r>
            <a:r>
              <a:rPr lang="de-DE" dirty="0">
                <a:solidFill>
                  <a:schemeClr val="accent1"/>
                </a:solidFill>
              </a:rPr>
              <a:t>statt Vererben</a:t>
            </a:r>
            <a:r>
              <a:rPr lang="de-DE" dirty="0" smtClean="0">
                <a:solidFill>
                  <a:schemeClr val="accent1"/>
                </a:solidFill>
              </a:rPr>
              <a:t>!</a:t>
            </a:r>
            <a:endParaRPr lang="de-DE" dirty="0">
              <a:solidFill>
                <a:schemeClr val="accent1"/>
              </a:solidFill>
            </a:endParaRPr>
          </a:p>
          <a:p>
            <a:pPr>
              <a:spcAft>
                <a:spcPts val="800"/>
              </a:spcAft>
            </a:pPr>
            <a:r>
              <a:rPr lang="de-DE" dirty="0" smtClean="0">
                <a:solidFill>
                  <a:schemeClr val="accent1"/>
                </a:solidFill>
              </a:rPr>
              <a:t>Das </a:t>
            </a:r>
            <a:r>
              <a:rPr lang="de-DE" dirty="0">
                <a:solidFill>
                  <a:schemeClr val="accent1"/>
                </a:solidFill>
              </a:rPr>
              <a:t>1 X 1 des </a:t>
            </a:r>
            <a:r>
              <a:rPr lang="de-DE" dirty="0" smtClean="0">
                <a:solidFill>
                  <a:schemeClr val="accent1"/>
                </a:solidFill>
              </a:rPr>
              <a:t>Erbrechts</a:t>
            </a:r>
            <a:r>
              <a:rPr lang="de-DE" dirty="0" smtClean="0">
                <a:solidFill>
                  <a:schemeClr val="accent1"/>
                </a:solidFill>
              </a:rPr>
              <a:t>.</a:t>
            </a:r>
            <a:endParaRPr lang="de-DE" dirty="0">
              <a:solidFill>
                <a:schemeClr val="accent1"/>
              </a:solidFill>
            </a:endParaRPr>
          </a:p>
          <a:p>
            <a:pPr>
              <a:spcAft>
                <a:spcPts val="800"/>
              </a:spcAft>
            </a:pPr>
            <a:r>
              <a:rPr lang="de-DE" dirty="0" smtClean="0">
                <a:solidFill>
                  <a:schemeClr val="accent1"/>
                </a:solidFill>
              </a:rPr>
              <a:t>Testament</a:t>
            </a:r>
            <a:r>
              <a:rPr lang="de-DE" dirty="0">
                <a:solidFill>
                  <a:schemeClr val="accent1"/>
                </a:solidFill>
              </a:rPr>
              <a:t>, Berliner Testament oder Erbvertrag</a:t>
            </a:r>
            <a:r>
              <a:rPr lang="de-DE" dirty="0" smtClean="0">
                <a:solidFill>
                  <a:schemeClr val="accent1"/>
                </a:solidFill>
              </a:rPr>
              <a:t>?</a:t>
            </a:r>
            <a:endParaRPr lang="de-DE" dirty="0">
              <a:solidFill>
                <a:schemeClr val="accent1"/>
              </a:solidFill>
            </a:endParaRPr>
          </a:p>
          <a:p>
            <a:pPr>
              <a:spcAft>
                <a:spcPts val="800"/>
              </a:spcAft>
            </a:pPr>
            <a:r>
              <a:rPr lang="de-DE" dirty="0" smtClean="0">
                <a:solidFill>
                  <a:schemeClr val="accent1"/>
                </a:solidFill>
              </a:rPr>
              <a:t>Die </a:t>
            </a:r>
            <a:r>
              <a:rPr lang="de-DE" dirty="0">
                <a:solidFill>
                  <a:schemeClr val="accent1"/>
                </a:solidFill>
              </a:rPr>
              <a:t>richtige Verwahrung des Testaments/Berliner </a:t>
            </a:r>
            <a:r>
              <a:rPr lang="de-DE" dirty="0" smtClean="0">
                <a:solidFill>
                  <a:schemeClr val="accent1"/>
                </a:solidFill>
              </a:rPr>
              <a:t>Testaments</a:t>
            </a:r>
            <a:r>
              <a:rPr lang="de-DE" dirty="0" smtClean="0">
                <a:solidFill>
                  <a:schemeClr val="accent1"/>
                </a:solidFill>
              </a:rPr>
              <a:t>.</a:t>
            </a:r>
            <a:endParaRPr lang="de-DE" dirty="0">
              <a:solidFill>
                <a:schemeClr val="accent1"/>
              </a:solidFill>
            </a:endParaRPr>
          </a:p>
          <a:p>
            <a:pPr>
              <a:spcAft>
                <a:spcPts val="800"/>
              </a:spcAft>
            </a:pPr>
            <a:r>
              <a:rPr lang="de-DE" dirty="0" smtClean="0">
                <a:solidFill>
                  <a:schemeClr val="accent1"/>
                </a:solidFill>
              </a:rPr>
              <a:t>Die </a:t>
            </a:r>
            <a:r>
              <a:rPr lang="de-DE" dirty="0">
                <a:solidFill>
                  <a:schemeClr val="accent1"/>
                </a:solidFill>
              </a:rPr>
              <a:t>Vollmacht ,über den Tod‘ </a:t>
            </a:r>
            <a:r>
              <a:rPr lang="de-DE" dirty="0" smtClean="0">
                <a:solidFill>
                  <a:schemeClr val="accent1"/>
                </a:solidFill>
              </a:rPr>
              <a:t>hinaus</a:t>
            </a:r>
            <a:r>
              <a:rPr lang="de-DE" dirty="0" smtClean="0">
                <a:solidFill>
                  <a:schemeClr val="accent1"/>
                </a:solidFill>
              </a:rPr>
              <a:t>.</a:t>
            </a:r>
            <a:endParaRPr lang="de-DE" dirty="0">
              <a:solidFill>
                <a:schemeClr val="accent1"/>
              </a:solidFill>
            </a:endParaRPr>
          </a:p>
          <a:p>
            <a:pPr>
              <a:spcAft>
                <a:spcPts val="800"/>
              </a:spcAft>
            </a:pPr>
            <a:r>
              <a:rPr lang="de-DE" dirty="0">
                <a:solidFill>
                  <a:schemeClr val="accent1"/>
                </a:solidFill>
              </a:rPr>
              <a:t>Ein Muss: Die </a:t>
            </a:r>
            <a:r>
              <a:rPr lang="de-DE" dirty="0" smtClean="0">
                <a:solidFill>
                  <a:schemeClr val="accent1"/>
                </a:solidFill>
              </a:rPr>
              <a:t>Patientenverfügung.</a:t>
            </a:r>
            <a:endParaRPr lang="de-DE" dirty="0">
              <a:solidFill>
                <a:schemeClr val="accent1"/>
              </a:solidFill>
            </a:endParaRPr>
          </a:p>
          <a:p>
            <a:pPr>
              <a:spcAft>
                <a:spcPts val="800"/>
              </a:spcAft>
            </a:pPr>
            <a:r>
              <a:rPr lang="de-DE" dirty="0">
                <a:solidFill>
                  <a:schemeClr val="accent1"/>
                </a:solidFill>
              </a:rPr>
              <a:t>Zum Schluss: Die </a:t>
            </a:r>
            <a:r>
              <a:rPr lang="de-DE" dirty="0" smtClean="0">
                <a:solidFill>
                  <a:schemeClr val="accent1"/>
                </a:solidFill>
              </a:rPr>
              <a:t>Vorsorgevollmacht.</a:t>
            </a:r>
            <a:endParaRPr lang="de-DE" dirty="0">
              <a:solidFill>
                <a:schemeClr val="accent1"/>
              </a:solidFill>
            </a:endParaRP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2458C33-0B20-2361-6528-571ED8BC4C9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CA30057-1522-A34D-9EDB-EBE4F30CB92E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53733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1B7E1ED0-A81A-C682-F608-CB0FAB47865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60363" y="234940"/>
            <a:ext cx="8424862" cy="156133"/>
          </a:xfrm>
        </p:spPr>
        <p:txBody>
          <a:bodyPr/>
          <a:lstStyle/>
          <a:p>
            <a:r>
              <a:rPr lang="de-DE" sz="1000" dirty="0"/>
              <a:t>Die 10 besten Tipps zum Vererben und Verschenken! // 4. Wie antworte ich kompetent auf Fragen meiner Kunden?</a:t>
            </a:r>
            <a:endParaRPr lang="de-DE" dirty="0"/>
          </a:p>
        </p:txBody>
      </p:sp>
      <p:sp>
        <p:nvSpPr>
          <p:cNvPr id="10" name="Titel 9">
            <a:extLst>
              <a:ext uri="{FF2B5EF4-FFF2-40B4-BE49-F238E27FC236}">
                <a16:creationId xmlns:a16="http://schemas.microsoft.com/office/drawing/2014/main" id="{4F39F3EA-2ACC-0870-EA2F-A5D70D2E3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>(1) </a:t>
            </a:r>
            <a:r>
              <a:rPr lang="de-DE" dirty="0" smtClean="0"/>
              <a:t>Fangen </a:t>
            </a:r>
            <a:r>
              <a:rPr lang="de-DE" dirty="0"/>
              <a:t>Sie jetzt an</a:t>
            </a:r>
            <a:r>
              <a:rPr lang="de-DE" dirty="0" smtClean="0"/>
              <a:t>!</a:t>
            </a:r>
            <a:endParaRPr lang="de-DE" dirty="0"/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E9391518-B404-A5C8-0D41-D8945E6FDC9B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de-DE" dirty="0"/>
              <a:t>Machen Sie deutlich, welche negative Auswirkungen bei Untätigkeit entstehen können </a:t>
            </a:r>
            <a:br>
              <a:rPr lang="de-DE" dirty="0"/>
            </a:br>
            <a:r>
              <a:rPr lang="de-DE" dirty="0"/>
              <a:t>(„Probesterben“), z.B.</a:t>
            </a:r>
          </a:p>
          <a:p>
            <a:pPr marL="342900" lvl="2" indent="-342900">
              <a:buFont typeface="+mj-lt"/>
              <a:buAutoNum type="arabicParenR"/>
            </a:pPr>
            <a:r>
              <a:rPr lang="de-DE" dirty="0"/>
              <a:t>Es gilt die gesetzliche Erbfolge statt Testament oder Erbvertrag im Todesfall.</a:t>
            </a:r>
          </a:p>
          <a:p>
            <a:pPr marL="342900" lvl="2" indent="-342900">
              <a:buFont typeface="+mj-lt"/>
              <a:buAutoNum type="arabicParenR"/>
            </a:pPr>
            <a:r>
              <a:rPr lang="de-DE" dirty="0"/>
              <a:t>Es gibt keine vorausschauende Finanzplanung für den Todesfall. </a:t>
            </a:r>
          </a:p>
          <a:p>
            <a:pPr marL="342900" lvl="2" indent="-342900">
              <a:buFont typeface="+mj-lt"/>
              <a:buAutoNum type="arabicParenR"/>
            </a:pPr>
            <a:r>
              <a:rPr lang="de-DE" dirty="0"/>
              <a:t>Es gibt keine Schenkungen z.B. mit Lebensversicherungen um mögliche Erbschaftsteuern zu </a:t>
            </a:r>
            <a:r>
              <a:rPr lang="de-DE" dirty="0" smtClean="0"/>
              <a:t>reduzieren.</a:t>
            </a:r>
            <a:endParaRPr lang="de-DE" dirty="0"/>
          </a:p>
          <a:p>
            <a:pPr marL="342900" lvl="2" indent="-342900">
              <a:buFont typeface="+mj-lt"/>
              <a:buAutoNum type="arabicParenR"/>
            </a:pPr>
            <a:r>
              <a:rPr lang="de-DE" dirty="0"/>
              <a:t>Es gibt keine Patientenverfügung im Fall von lebensverlängernden Maßnahmen.</a:t>
            </a:r>
          </a:p>
          <a:p>
            <a:pPr marL="342900" lvl="2" indent="-342900">
              <a:buFont typeface="+mj-lt"/>
              <a:buAutoNum type="arabicParenR"/>
            </a:pPr>
            <a:r>
              <a:rPr lang="de-DE" dirty="0"/>
              <a:t>Es gibt keine Vorsorgevollmacht in kritischen Gesundheitslagen.</a:t>
            </a:r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C40FB89A-ACF1-0DD2-2F39-E44AF9EC7D8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CA30057-1522-A34D-9EDB-EBE4F30CB92E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68351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1B7E1ED0-A81A-C682-F608-CB0FAB47865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60363" y="234940"/>
            <a:ext cx="8424862" cy="156133"/>
          </a:xfrm>
        </p:spPr>
        <p:txBody>
          <a:bodyPr/>
          <a:lstStyle/>
          <a:p>
            <a:r>
              <a:rPr lang="de-DE" sz="1000" dirty="0"/>
              <a:t>Die 10 besten Tipps zum Vererben und Verschenken! // 4. Wie antworte ich kompetent auf Fragen meiner Kunden?</a:t>
            </a:r>
            <a:endParaRPr lang="de-DE" dirty="0"/>
          </a:p>
        </p:txBody>
      </p:sp>
      <p:sp>
        <p:nvSpPr>
          <p:cNvPr id="10" name="Titel 9">
            <a:extLst>
              <a:ext uri="{FF2B5EF4-FFF2-40B4-BE49-F238E27FC236}">
                <a16:creationId xmlns:a16="http://schemas.microsoft.com/office/drawing/2014/main" id="{4F39F3EA-2ACC-0870-EA2F-A5D70D2E3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(2) </a:t>
            </a:r>
            <a:r>
              <a:rPr lang="de-DE" dirty="0" smtClean="0"/>
              <a:t>Erstellen </a:t>
            </a:r>
            <a:r>
              <a:rPr lang="de-DE" dirty="0"/>
              <a:t>Sie eine Übersicht mit Ihren Vermögenswerten und Verbindlichkeiten</a:t>
            </a:r>
            <a:r>
              <a:rPr lang="de-DE" dirty="0" smtClean="0"/>
              <a:t>.</a:t>
            </a:r>
            <a:endParaRPr lang="de-DE" dirty="0"/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E9391518-B404-A5C8-0D41-D8945E6FDC9B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de-DE" dirty="0"/>
              <a:t>Die Übersicht mit den Vermögenswerten und Verbindlichkeiten ist die Grundlage </a:t>
            </a:r>
            <a:br>
              <a:rPr lang="de-DE" dirty="0"/>
            </a:br>
            <a:r>
              <a:rPr lang="de-DE" dirty="0"/>
              <a:t>für eine ordentliche Finanzplanung.</a:t>
            </a:r>
          </a:p>
          <a:p>
            <a:pPr lvl="2"/>
            <a:r>
              <a:rPr lang="de-DE" dirty="0"/>
              <a:t>Der gesetzliche Güterstand der Zugewinngemeinschaft bedeutet grundsätzlich </a:t>
            </a:r>
            <a:br>
              <a:rPr lang="de-DE" dirty="0"/>
            </a:br>
            <a:r>
              <a:rPr lang="de-DE" dirty="0"/>
              <a:t>getrennte Vermögen und daher getrennte Übersichten für die Eheleute. </a:t>
            </a:r>
          </a:p>
          <a:p>
            <a:pPr lvl="2"/>
            <a:r>
              <a:rPr lang="de-DE" dirty="0"/>
              <a:t>Verantwortungsvolle Kunden haben z.B.</a:t>
            </a:r>
          </a:p>
          <a:p>
            <a:pPr marL="536575" lvl="2" indent="-290513">
              <a:buFont typeface="+mj-lt"/>
              <a:buAutoNum type="arabicParenR"/>
            </a:pPr>
            <a:r>
              <a:rPr lang="de-DE" dirty="0"/>
              <a:t>einen Notfallordner mit den wichtigsten Dokumenten</a:t>
            </a:r>
          </a:p>
          <a:p>
            <a:pPr marL="536575" lvl="2" indent="-290513">
              <a:buFont typeface="+mj-lt"/>
              <a:buAutoNum type="arabicParenR"/>
            </a:pPr>
            <a:r>
              <a:rPr lang="de-DE" dirty="0"/>
              <a:t>einen Versicherungsordner mit allen Versicherungen</a:t>
            </a:r>
          </a:p>
          <a:p>
            <a:pPr marL="536575" lvl="2" indent="-290513">
              <a:buFont typeface="+mj-lt"/>
              <a:buAutoNum type="arabicParenR"/>
            </a:pPr>
            <a:r>
              <a:rPr lang="de-DE" dirty="0"/>
              <a:t>einen Bankordner mit allen Bankverträgen</a:t>
            </a:r>
          </a:p>
          <a:p>
            <a:pPr marL="536575" lvl="2" indent="-290513">
              <a:buFont typeface="+mj-lt"/>
              <a:buAutoNum type="arabicParenR"/>
            </a:pPr>
            <a:r>
              <a:rPr lang="de-DE" dirty="0"/>
              <a:t>einen weiteren Ordner mit allen weiteren Vermögensgegenständen.</a:t>
            </a:r>
          </a:p>
          <a:p>
            <a:pPr lvl="2"/>
            <a:r>
              <a:rPr lang="de-DE" dirty="0"/>
              <a:t>Bieten Sie hier („bezahlte“) Hilfe an, wenn nötig!</a:t>
            </a:r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3D8D6A10-4B34-94B0-21BC-09138B50993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CA30057-1522-A34D-9EDB-EBE4F30CB92E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46493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1B7E1ED0-A81A-C682-F608-CB0FAB47865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60363" y="234940"/>
            <a:ext cx="8424862" cy="156133"/>
          </a:xfrm>
        </p:spPr>
        <p:txBody>
          <a:bodyPr/>
          <a:lstStyle/>
          <a:p>
            <a:r>
              <a:rPr lang="de-DE" sz="1000" dirty="0"/>
              <a:t>Die 10 besten Tipps zum Vererben und Verschenken! // 4. Wie antworte ich kompetent auf Fragen meiner Kunden?</a:t>
            </a:r>
            <a:endParaRPr lang="de-DE" dirty="0"/>
          </a:p>
        </p:txBody>
      </p:sp>
      <p:sp>
        <p:nvSpPr>
          <p:cNvPr id="10" name="Titel 9">
            <a:extLst>
              <a:ext uri="{FF2B5EF4-FFF2-40B4-BE49-F238E27FC236}">
                <a16:creationId xmlns:a16="http://schemas.microsoft.com/office/drawing/2014/main" id="{4F39F3EA-2ACC-0870-EA2F-A5D70D2E3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(3) </a:t>
            </a:r>
            <a:r>
              <a:rPr lang="de-DE" dirty="0" smtClean="0"/>
              <a:t>Ganzheitliche Finanzplanung</a:t>
            </a:r>
            <a:endParaRPr lang="de-DE" dirty="0"/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E9391518-B404-A5C8-0D41-D8945E6FDC9B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de-DE" dirty="0"/>
              <a:t>Hier liegt Ihre Kernkompetenz! </a:t>
            </a:r>
          </a:p>
          <a:p>
            <a:pPr lvl="1"/>
            <a:r>
              <a:rPr lang="de-DE" dirty="0"/>
              <a:t>Ohne Finanzplanung wissen Ihre Kunden z.B. nicht</a:t>
            </a:r>
          </a:p>
          <a:p>
            <a:pPr marL="312738" lvl="2" indent="-312738">
              <a:buFont typeface="+mj-lt"/>
              <a:buAutoNum type="arabicParenR"/>
            </a:pPr>
            <a:r>
              <a:rPr lang="de-DE" dirty="0"/>
              <a:t>ob ihre Familien im Todesfall hinreichend abgesichert sind,</a:t>
            </a:r>
          </a:p>
          <a:p>
            <a:pPr marL="312738" lvl="2" indent="-312738">
              <a:buFont typeface="+mj-lt"/>
              <a:buAutoNum type="arabicParenR"/>
            </a:pPr>
            <a:r>
              <a:rPr lang="de-DE" dirty="0"/>
              <a:t>ob überhaupt finanzielle Möglichkeiten für Schenkungen bestehen,</a:t>
            </a:r>
          </a:p>
          <a:p>
            <a:pPr marL="312738" lvl="2" indent="-312738">
              <a:buFont typeface="+mj-lt"/>
              <a:buAutoNum type="arabicParenR"/>
            </a:pPr>
            <a:r>
              <a:rPr lang="de-DE" dirty="0"/>
              <a:t>ob Erbschaftsteuer anfallen kann,</a:t>
            </a:r>
          </a:p>
          <a:p>
            <a:pPr marL="312738" lvl="2" indent="-312738">
              <a:buFont typeface="+mj-lt"/>
              <a:buAutoNum type="arabicParenR"/>
            </a:pPr>
            <a:r>
              <a:rPr lang="de-DE" dirty="0"/>
              <a:t>ob eine Enterbung vorliegt und Pflichtteilsansprüche entstehen können,</a:t>
            </a:r>
          </a:p>
          <a:p>
            <a:pPr marL="312738" lvl="2" indent="-312738">
              <a:buFont typeface="+mj-lt"/>
              <a:buAutoNum type="arabicParenR"/>
            </a:pPr>
            <a:r>
              <a:rPr lang="de-DE" dirty="0"/>
              <a:t>ob das Vermögen für den Erbfall richtig strukturiert ist (Liquidität).</a:t>
            </a:r>
          </a:p>
          <a:p>
            <a:pPr lvl="2"/>
            <a:r>
              <a:rPr lang="de-DE" dirty="0"/>
              <a:t>Achtung! Die steuerrechtliche Bewertung von Vermögensgegenständen (z.B. bei Erbschaftsteuer) </a:t>
            </a:r>
            <a:r>
              <a:rPr lang="de-DE" dirty="0" smtClean="0"/>
              <a:t>kann </a:t>
            </a:r>
            <a:r>
              <a:rPr lang="de-DE" dirty="0"/>
              <a:t>unterschiedlich sein! </a:t>
            </a:r>
          </a:p>
          <a:p>
            <a:pPr lvl="2"/>
            <a:r>
              <a:rPr lang="de-DE" dirty="0"/>
              <a:t>Lassen Sie sich die </a:t>
            </a:r>
            <a:r>
              <a:rPr lang="de-DE" dirty="0" smtClean="0"/>
              <a:t>steuerrechtliche Bewertung </a:t>
            </a:r>
            <a:r>
              <a:rPr lang="de-DE" dirty="0"/>
              <a:t>vom Steuerberater geben.</a:t>
            </a:r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3D8D6A10-4B34-94B0-21BC-09138B50993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CA30057-1522-A34D-9EDB-EBE4F30CB92E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285246"/>
      </p:ext>
    </p:extLst>
  </p:cSld>
  <p:clrMapOvr>
    <a:masterClrMapping/>
  </p:clrMapOvr>
</p:sld>
</file>

<file path=ppt/theme/theme1.xml><?xml version="1.0" encoding="utf-8"?>
<a:theme xmlns:a="http://schemas.openxmlformats.org/drawingml/2006/main" name="SL Template (standard)">
  <a:themeElements>
    <a:clrScheme name="Custom 3">
      <a:dk1>
        <a:srgbClr val="4B4B4B"/>
      </a:dk1>
      <a:lt1>
        <a:srgbClr val="FFFFFF"/>
      </a:lt1>
      <a:dk2>
        <a:srgbClr val="0A2F73"/>
      </a:dk2>
      <a:lt2>
        <a:srgbClr val="FFFFFF"/>
      </a:lt2>
      <a:accent1>
        <a:srgbClr val="147CB3"/>
      </a:accent1>
      <a:accent2>
        <a:srgbClr val="FFBB00"/>
      </a:accent2>
      <a:accent3>
        <a:srgbClr val="FF8A00"/>
      </a:accent3>
      <a:accent4>
        <a:srgbClr val="087C89"/>
      </a:accent4>
      <a:accent5>
        <a:srgbClr val="855196"/>
      </a:accent5>
      <a:accent6>
        <a:srgbClr val="FFDD00"/>
      </a:accent6>
      <a:hlink>
        <a:srgbClr val="0A2F73"/>
      </a:hlink>
      <a:folHlink>
        <a:srgbClr val="0A2F73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 Theme" id="{30BD341F-52DE-8047-8FE7-1F40BF8C8AC5}" vid="{E34F5993-F562-D240-93D8-27DB47DB3BF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8c96726-0425-4c46-9d3e-0991b3c3ba9a">
      <Terms xmlns="http://schemas.microsoft.com/office/infopath/2007/PartnerControls"/>
    </lcf76f155ced4ddcb4097134ff3c332f>
    <TaxCatchAll xmlns="3c68d2cb-ea75-4524-ab1e-410e385d42a9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C401626DA89A940AF16252AB0304616" ma:contentTypeVersion="16" ma:contentTypeDescription="Ein neues Dokument erstellen." ma:contentTypeScope="" ma:versionID="d61786684cd385b1e038e7778e3b15de">
  <xsd:schema xmlns:xsd="http://www.w3.org/2001/XMLSchema" xmlns:xs="http://www.w3.org/2001/XMLSchema" xmlns:p="http://schemas.microsoft.com/office/2006/metadata/properties" xmlns:ns2="88c96726-0425-4c46-9d3e-0991b3c3ba9a" xmlns:ns3="3c68d2cb-ea75-4524-ab1e-410e385d42a9" targetNamespace="http://schemas.microsoft.com/office/2006/metadata/properties" ma:root="true" ma:fieldsID="95cb709e568958c06f6decb04760af7a" ns2:_="" ns3:_="">
    <xsd:import namespace="88c96726-0425-4c46-9d3e-0991b3c3ba9a"/>
    <xsd:import namespace="3c68d2cb-ea75-4524-ab1e-410e385d42a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c96726-0425-4c46-9d3e-0991b3c3ba9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5" nillable="true" ma:displayName="Length (seconds)" ma:internalName="MediaLengthInSeconds" ma:readOnly="true">
      <xsd:simpleType>
        <xsd:restriction base="dms:Unknown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0" nillable="true" ma:taxonomy="true" ma:internalName="lcf76f155ced4ddcb4097134ff3c332f" ma:taxonomyFieldName="MediaServiceImageTags" ma:displayName="Bildmarkierungen" ma:readOnly="false" ma:fieldId="{5cf76f15-5ced-4ddc-b409-7134ff3c332f}" ma:taxonomyMulti="true" ma:sspId="b30fd5b5-9108-4c36-b465-ab0aa42eeb3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68d2cb-ea75-4524-ab1e-410e385d42a9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c7f0f986-1c1a-48d6-8d9a-a7bab9db8cba}" ma:internalName="TaxCatchAll" ma:showField="CatchAllData" ma:web="3c68d2cb-ea75-4524-ab1e-410e385d42a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A735C2B-F8E8-4F88-A87F-43E47392C0C5}">
  <ds:schemaRefs>
    <ds:schemaRef ds:uri="http://purl.org/dc/terms/"/>
    <ds:schemaRef ds:uri="http://www.w3.org/XML/1998/namespace"/>
    <ds:schemaRef ds:uri="http://schemas.microsoft.com/office/2006/documentManagement/types"/>
    <ds:schemaRef ds:uri="3c68d2cb-ea75-4524-ab1e-410e385d42a9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88c96726-0425-4c46-9d3e-0991b3c3ba9a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B2AF75CF-661D-4183-9FAB-06DA441CA99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8c96726-0425-4c46-9d3e-0991b3c3ba9a"/>
    <ds:schemaRef ds:uri="3c68d2cb-ea75-4524-ab1e-410e385d42a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636040A-18EB-45D1-8A21-C40010402A0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3083</Words>
  <Application>Microsoft Office PowerPoint</Application>
  <PresentationFormat>Bildschirmpräsentation (4:3)</PresentationFormat>
  <Paragraphs>278</Paragraphs>
  <Slides>34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34</vt:i4>
      </vt:variant>
    </vt:vector>
  </HeadingPairs>
  <TitlesOfParts>
    <vt:vector size="39" baseType="lpstr">
      <vt:lpstr>Arial</vt:lpstr>
      <vt:lpstr>PMingLiU</vt:lpstr>
      <vt:lpstr>Times New Roman</vt:lpstr>
      <vt:lpstr>Wingdings</vt:lpstr>
      <vt:lpstr>SL Template (standard)</vt:lpstr>
      <vt:lpstr>Die 10 besten Tipps zum  Vererben und Verschenken!</vt:lpstr>
      <vt:lpstr>PowerPoint-Präsentation</vt:lpstr>
      <vt:lpstr>1. Ziel dieses Webinars</vt:lpstr>
      <vt:lpstr>2. Der Beratungsmarkt „Vererben und  Verschenken“ ist stabil und profitabel.</vt:lpstr>
      <vt:lpstr>3. Wie spreche ich Kunden im Geschäftsfeld  „Vererben und Verschenken“ hochwertig an?</vt:lpstr>
      <vt:lpstr>4. Wie antworte ich kompetent  auf Fragen meiner Kunden?</vt:lpstr>
      <vt:lpstr>  (1) Fangen Sie jetzt an!</vt:lpstr>
      <vt:lpstr>(2) Erstellen Sie eine Übersicht mit Ihren Vermögenswerten und Verbindlichkeiten.</vt:lpstr>
      <vt:lpstr>(3) Ganzheitliche Finanzplanung</vt:lpstr>
      <vt:lpstr>(4) Verschenken statt Vererben!</vt:lpstr>
      <vt:lpstr>(4) Verschenken statt Vererben!</vt:lpstr>
      <vt:lpstr>PowerPoint-Präsentation</vt:lpstr>
      <vt:lpstr>1. Beispiel</vt:lpstr>
      <vt:lpstr>2. Kundenwünsche</vt:lpstr>
      <vt:lpstr>3. Aktiv ansprechen und beraten!</vt:lpstr>
      <vt:lpstr>4. WeitBlick – Lösung</vt:lpstr>
      <vt:lpstr>5. Erbschaftsteuern reduzieren</vt:lpstr>
      <vt:lpstr>5. Exkurs – Freibeträge im  Schenkung- und Erbschaftsteuerecht</vt:lpstr>
      <vt:lpstr>5. Exkurs – Erbschaft von Familienheimen</vt:lpstr>
      <vt:lpstr>5. Exkurs – Steuersatz</vt:lpstr>
      <vt:lpstr>6. „Auszahlungskontrolle“</vt:lpstr>
      <vt:lpstr>7. Steuervorteile im Ansparprozess</vt:lpstr>
      <vt:lpstr>7. Steuervorteile im Ansparprozess</vt:lpstr>
      <vt:lpstr>8. Einkommensteuerfreie Todesfallleistung</vt:lpstr>
      <vt:lpstr>9. Zusammenfassung</vt:lpstr>
      <vt:lpstr>(5) Das 1 X 1 des Erbrechts</vt:lpstr>
      <vt:lpstr>(5) Das 1 X 1 des Erbrechts</vt:lpstr>
      <vt:lpstr>  (6) „Testament, Berliner Testament oder Erbvertrag?“</vt:lpstr>
      <vt:lpstr>(7) „Die richtige Verwahrung des Testaments/ Berliner Testaments“</vt:lpstr>
      <vt:lpstr>(8) „Die Vollmacht ,über den Tod‘ hinaus“</vt:lpstr>
      <vt:lpstr>(9) Ein Muss: Die Patientenverfügung</vt:lpstr>
      <vt:lpstr>(10) Zum Schluss: Die Vorsorgevollmacht</vt:lpstr>
      <vt:lpstr>5. Haftungsausschluss</vt:lpstr>
      <vt:lpstr>PowerPoint-Präsentation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>Vorlage SL ppt</dc:subject>
  <dc:creator>ML BUSCHKIND UG</dc:creator>
  <cp:keywords/>
  <dc:description/>
  <cp:lastModifiedBy>Wein, Nils</cp:lastModifiedBy>
  <cp:revision>497</cp:revision>
  <cp:lastPrinted>2022-06-17T13:16:05Z</cp:lastPrinted>
  <dcterms:created xsi:type="dcterms:W3CDTF">2017-10-12T14:34:24Z</dcterms:created>
  <dcterms:modified xsi:type="dcterms:W3CDTF">2022-10-07T16:47:12Z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0x010100EC401626DA89A940AF16252AB0304616</vt:lpwstr>
  </property>
  <property fmtid="{D5CDD505-2E9C-101B-9397-08002B2CF9AE}" pid="3" name="MediaServiceImageTags">
    <vt:lpwstr/>
  </property>
</Properties>
</file>